
<file path=[Content_Types].xml><?xml version="1.0" encoding="utf-8"?>
<Types xmlns="http://schemas.openxmlformats.org/package/2006/content-types">
  <Override PartName="/ppt/slides/slide12.xml" ContentType="application/vnd.openxmlformats-officedocument.presentationml.slide+xml"/>
  <Override PartName="/ppt/slides/slide46.xml" ContentType="application/vnd.openxmlformats-officedocument.presentationml.slide+xml"/>
  <Override PartName="/ppt/slideLayouts/slideLayout8.xml" ContentType="application/vnd.openxmlformats-officedocument.presentationml.slideLayout+xml"/>
  <Override PartName="/ppt/slides/slide22.xml" ContentType="application/vnd.openxmlformats-officedocument.presentationml.slide+xml"/>
  <Override PartName="/ppt/slides/slide28.xml" ContentType="application/vnd.openxmlformats-officedocument.presentationml.slide+xml"/>
  <Override PartName="/ppt/slides/slide2.xml" ContentType="application/vnd.openxmlformats-officedocument.presentationml.slide+xml"/>
  <Override PartName="/docProps/app.xml" ContentType="application/vnd.openxmlformats-officedocument.extended-properties+xml"/>
  <Override PartName="/ppt/slides/slide30.xml" ContentType="application/vnd.openxmlformats-officedocument.presentationml.slide+xml"/>
  <Override PartName="/ppt/slides/slide35.xml" ContentType="application/vnd.openxmlformats-officedocument.presentationml.slide+xml"/>
  <Override PartName="/ppt/slides/slide42.xml" ContentType="application/vnd.openxmlformats-officedocument.presentationml.slide+xml"/>
  <Override PartName="/ppt/slides/slide36.xml" ContentType="application/vnd.openxmlformats-officedocument.presentationml.slide+xml"/>
  <Override PartName="/ppt/slides/slide11.xml" ContentType="application/vnd.openxmlformats-officedocument.presentationml.slide+xml"/>
  <Override PartName="/ppt/slides/slide18.xml" ContentType="application/vnd.openxmlformats-officedocument.presentationml.slide+xml"/>
  <Override PartName="/ppt/slides/slide47.xml" ContentType="application/vnd.openxmlformats-officedocument.presentationml.slide+xml"/>
  <Override PartName="/ppt/slides/slide45.xml" ContentType="application/vnd.openxmlformats-officedocument.presentationml.slide+xml"/>
  <Override PartName="/ppt/slideLayouts/slideLayout3.xml" ContentType="application/vnd.openxmlformats-officedocument.presentationml.slideLayout+xml"/>
  <Override PartName="/ppt/slides/slide21.xml" ContentType="application/vnd.openxmlformats-officedocument.presentationml.slide+xml"/>
  <Override PartName="/ppt/slideLayouts/slideLayout5.xml" ContentType="application/vnd.openxmlformats-officedocument.presentationml.slideLayout+xml"/>
  <Override PartName="/ppt/slides/slide23.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slides/slide26.xml" ContentType="application/vnd.openxmlformats-officedocument.presentationml.slide+xml"/>
  <Override PartName="/ppt/slideMasters/slideMaster1.xml" ContentType="application/vnd.openxmlformats-officedocument.presentationml.slideMaster+xml"/>
  <Override PartName="/ppt/viewProps.xml" ContentType="application/vnd.openxmlformats-officedocument.presentationml.viewProps+xml"/>
  <Override PartName="/ppt/slides/slide25.xml" ContentType="application/vnd.openxmlformats-officedocument.presentationml.slide+xml"/>
  <Override PartName="/ppt/slides/slide13.xml" ContentType="application/vnd.openxmlformats-officedocument.presentationml.slide+xml"/>
  <Override PartName="/ppt/slides/slide40.xml" ContentType="application/vnd.openxmlformats-officedocument.presentationml.slide+xml"/>
  <Override PartName="/ppt/slides/slide14.xml" ContentType="application/vnd.openxmlformats-officedocument.presentationml.slide+xml"/>
  <Override PartName="/ppt/slides/slide34.xml" ContentType="application/vnd.openxmlformats-officedocument.presentationml.slide+xml"/>
  <Override PartName="/ppt/slides/slide44.xml" ContentType="application/vnd.openxmlformats-officedocument.presentationml.slide+xml"/>
  <Override PartName="/ppt/slides/slide20.xml" ContentType="application/vnd.openxmlformats-officedocument.presentationml.slide+xml"/>
  <Override PartName="/ppt/slides/slide17.xml" ContentType="application/vnd.openxmlformats-officedocument.presentationml.slide+xml"/>
  <Override PartName="/ppt/slideLayouts/slideLayout4.xml" ContentType="application/vnd.openxmlformats-officedocument.presentationml.slideLayout+xml"/>
  <Override PartName="/ppt/slides/slide49.xml" ContentType="application/vnd.openxmlformats-officedocument.presentationml.slide+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s/slide43.xml" ContentType="application/vnd.openxmlformats-officedocument.presentationml.slide+xml"/>
  <Override PartName="/ppt/slides/slide48.xml" ContentType="application/vnd.openxmlformats-officedocument.presentationml.slide+xml"/>
  <Override PartName="/ppt/theme/theme1.xml" ContentType="application/vnd.openxmlformats-officedocument.theme+xml"/>
  <Override PartName="/ppt/presentation.xml" ContentType="application/vnd.openxmlformats-officedocument.presentationml.presentation.main+xml"/>
  <Override PartName="/ppt/slideLayouts/slideLayout6.xml" ContentType="application/vnd.openxmlformats-officedocument.presentationml.slideLayout+xml"/>
  <Override PartName="/ppt/slides/slide5.xml" ContentType="application/vnd.openxmlformats-officedocument.presentationml.slide+xml"/>
  <Override PartName="/ppt/slides/slide37.xml" ContentType="application/vnd.openxmlformats-officedocument.presentationml.slide+xml"/>
  <Override PartName="/ppt/slides/slide10.xml" ContentType="application/vnd.openxmlformats-officedocument.presentationml.slide+xml"/>
  <Override PartName="/ppt/slideLayouts/slideLayout7.xml" ContentType="application/vnd.openxmlformats-officedocument.presentationml.slideLayout+xml"/>
  <Override PartName="/ppt/slides/slide33.xml" ContentType="application/vnd.openxmlformats-officedocument.presentationml.slide+xml"/>
  <Override PartName="/ppt/presProps.xml" ContentType="application/vnd.openxmlformats-officedocument.presentationml.presProps+xml"/>
  <Default Extension="jpeg" ContentType="image/jpeg"/>
  <Default Extension="png" ContentType="image/png"/>
  <Override PartName="/ppt/slides/slide3.xml" ContentType="application/vnd.openxmlformats-officedocument.presentationml.slide+xml"/>
  <Override PartName="/ppt/slides/slide4.xml" ContentType="application/vnd.openxmlformats-officedocument.presentationml.slide+xml"/>
  <Override PartName="/ppt/slides/slide27.xml" ContentType="application/vnd.openxmlformats-officedocument.presentationml.slide+xml"/>
  <Override PartName="/ppt/slideLayouts/slideLayout11.xml" ContentType="application/vnd.openxmlformats-officedocument.presentationml.slideLayout+xml"/>
  <Override PartName="/docProps/core.xml" ContentType="application/vnd.openxmlformats-package.core-properties+xml"/>
  <Override PartName="/ppt/slides/slide8.xml" ContentType="application/vnd.openxmlformats-officedocument.presentationml.slide+xml"/>
  <Override PartName="/ppt/slides/slide31.xml" ContentType="application/vnd.openxmlformats-officedocument.presentationml.slide+xml"/>
  <Override PartName="/ppt/slides/slide15.xml" ContentType="application/vnd.openxmlformats-officedocument.presentationml.slide+xml"/>
  <Default Extension="bin" ContentType="application/vnd.openxmlformats-officedocument.presentationml.printerSettings"/>
  <Default Extension="rels" ContentType="application/vnd.openxmlformats-package.relationships+xml"/>
  <Override PartName="/ppt/slides/slide9.xml" ContentType="application/vnd.openxmlformats-officedocument.presentationml.slide+xml"/>
  <Override PartName="/ppt/slides/slide24.xml" ContentType="application/vnd.openxmlformats-officedocument.presentationml.slide+xml"/>
  <Override PartName="/ppt/slides/slide39.xml" ContentType="application/vnd.openxmlformats-officedocument.presentationml.slide+xml"/>
  <Override PartName="/ppt/slides/slide32.xml" ContentType="application/vnd.openxmlformats-officedocument.presentationml.slide+xml"/>
  <Override PartName="/ppt/slides/slide6.xml" ContentType="application/vnd.openxmlformats-officedocument.presentationml.slide+xml"/>
  <Override PartName="/ppt/slides/slide16.xml" ContentType="application/vnd.openxmlformats-officedocument.presentationml.slide+xml"/>
  <Override PartName="/ppt/slides/slide38.xml" ContentType="application/vnd.openxmlformats-officedocument.presentationml.slide+xml"/>
  <Default Extension="gif" ContentType="image/gif"/>
  <Override PartName="/ppt/slides/slide19.xml" ContentType="application/vnd.openxmlformats-officedocument.presentationml.slide+xml"/>
  <Override PartName="/ppt/slides/slide41.xml" ContentType="application/vnd.openxmlformats-officedocument.presentationml.slide+xml"/>
  <Override PartName="/ppt/slides/slide29.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9" r:id="rId22"/>
    <p:sldId id="280" r:id="rId23"/>
    <p:sldId id="281" r:id="rId24"/>
    <p:sldId id="276" r:id="rId25"/>
    <p:sldId id="277" r:id="rId26"/>
    <p:sldId id="282" r:id="rId27"/>
    <p:sldId id="283" r:id="rId28"/>
    <p:sldId id="284" r:id="rId29"/>
    <p:sldId id="285" r:id="rId30"/>
    <p:sldId id="286" r:id="rId31"/>
    <p:sldId id="287" r:id="rId32"/>
    <p:sldId id="288" r:id="rId33"/>
    <p:sldId id="289" r:id="rId34"/>
    <p:sldId id="290" r:id="rId35"/>
    <p:sldId id="291" r:id="rId36"/>
    <p:sldId id="278"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showOutlineIcons="0">
    <p:restoredLeft sz="15620"/>
    <p:restoredTop sz="94660"/>
  </p:normalViewPr>
  <p:slideViewPr>
    <p:cSldViewPr snapToObjects="1">
      <p:cViewPr varScale="1">
        <p:scale>
          <a:sx n="138" d="100"/>
          <a:sy n="138" d="100"/>
        </p:scale>
        <p:origin x="-840"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9" Type="http://schemas.openxmlformats.org/officeDocument/2006/relationships/slide" Target="slides/slide38.xml"/><Relationship Id="rId7" Type="http://schemas.openxmlformats.org/officeDocument/2006/relationships/slide" Target="slides/slide6.xml"/><Relationship Id="rId43" Type="http://schemas.openxmlformats.org/officeDocument/2006/relationships/slide" Target="slides/slide42.xml"/><Relationship Id="rId25" Type="http://schemas.openxmlformats.org/officeDocument/2006/relationships/slide" Target="slides/slide24.xml"/><Relationship Id="rId10" Type="http://schemas.openxmlformats.org/officeDocument/2006/relationships/slide" Target="slides/slide9.xml"/><Relationship Id="rId50" Type="http://schemas.openxmlformats.org/officeDocument/2006/relationships/slide" Target="slides/slide49.xml"/><Relationship Id="rId17" Type="http://schemas.openxmlformats.org/officeDocument/2006/relationships/slide" Target="slides/slide16.xml"/><Relationship Id="rId9" Type="http://schemas.openxmlformats.org/officeDocument/2006/relationships/slide" Target="slides/slide8.xml"/><Relationship Id="rId18" Type="http://schemas.openxmlformats.org/officeDocument/2006/relationships/slide" Target="slides/slide17.xml"/><Relationship Id="rId27" Type="http://schemas.openxmlformats.org/officeDocument/2006/relationships/slide" Target="slides/slide26.xml"/><Relationship Id="rId14" Type="http://schemas.openxmlformats.org/officeDocument/2006/relationships/slide" Target="slides/slide13.xml"/><Relationship Id="rId4" Type="http://schemas.openxmlformats.org/officeDocument/2006/relationships/slide" Target="slides/slide3.xml"/><Relationship Id="rId28" Type="http://schemas.openxmlformats.org/officeDocument/2006/relationships/slide" Target="slides/slide27.xml"/><Relationship Id="rId45" Type="http://schemas.openxmlformats.org/officeDocument/2006/relationships/slide" Target="slides/slide44.xml"/><Relationship Id="rId42" Type="http://schemas.openxmlformats.org/officeDocument/2006/relationships/slide" Target="slides/slide41.xml"/><Relationship Id="rId6" Type="http://schemas.openxmlformats.org/officeDocument/2006/relationships/slide" Target="slides/slide5.xml"/><Relationship Id="rId49" Type="http://schemas.openxmlformats.org/officeDocument/2006/relationships/slide" Target="slides/slide48.xml"/><Relationship Id="rId44" Type="http://schemas.openxmlformats.org/officeDocument/2006/relationships/slide" Target="slides/slide43.xml"/><Relationship Id="rId19" Type="http://schemas.openxmlformats.org/officeDocument/2006/relationships/slide" Target="slides/slide18.xml"/><Relationship Id="rId38" Type="http://schemas.openxmlformats.org/officeDocument/2006/relationships/slide" Target="slides/slide37.xml"/><Relationship Id="rId20" Type="http://schemas.openxmlformats.org/officeDocument/2006/relationships/slide" Target="slides/slide19.xml"/><Relationship Id="rId2" Type="http://schemas.openxmlformats.org/officeDocument/2006/relationships/slide" Target="slides/slide1.xml"/><Relationship Id="rId46" Type="http://schemas.openxmlformats.org/officeDocument/2006/relationships/slide" Target="slides/slide45.xml"/><Relationship Id="rId35" Type="http://schemas.openxmlformats.org/officeDocument/2006/relationships/slide" Target="slides/slide34.xml"/><Relationship Id="rId51" Type="http://schemas.openxmlformats.org/officeDocument/2006/relationships/printerSettings" Target="printerSettings/printerSettings1.bin"/><Relationship Id="rId55" Type="http://schemas.openxmlformats.org/officeDocument/2006/relationships/tableStyles" Target="tableStyles.xml"/><Relationship Id="rId31" Type="http://schemas.openxmlformats.org/officeDocument/2006/relationships/slide" Target="slides/slide30.xml"/><Relationship Id="rId34" Type="http://schemas.openxmlformats.org/officeDocument/2006/relationships/slide" Target="slides/slide33.xml"/><Relationship Id="rId40" Type="http://schemas.openxmlformats.org/officeDocument/2006/relationships/slide" Target="slides/slide39.xml"/><Relationship Id="rId36" Type="http://schemas.openxmlformats.org/officeDocument/2006/relationships/slide" Target="slides/slide35.xml"/><Relationship Id="rId1" Type="http://schemas.openxmlformats.org/officeDocument/2006/relationships/slideMaster" Target="slideMasters/slideMaster1.xml"/><Relationship Id="rId24" Type="http://schemas.openxmlformats.org/officeDocument/2006/relationships/slide" Target="slides/slide23.xml"/><Relationship Id="rId47" Type="http://schemas.openxmlformats.org/officeDocument/2006/relationships/slide" Target="slides/slide46.xml"/><Relationship Id="rId48" Type="http://schemas.openxmlformats.org/officeDocument/2006/relationships/slide" Target="slides/slide47.xml"/><Relationship Id="rId8" Type="http://schemas.openxmlformats.org/officeDocument/2006/relationships/slide" Target="slides/slide7.xml"/><Relationship Id="rId13" Type="http://schemas.openxmlformats.org/officeDocument/2006/relationships/slide" Target="slides/slide12.xml"/><Relationship Id="rId32" Type="http://schemas.openxmlformats.org/officeDocument/2006/relationships/slide" Target="slides/slide31.xml"/><Relationship Id="rId37" Type="http://schemas.openxmlformats.org/officeDocument/2006/relationships/slide" Target="slides/slide36.xml"/><Relationship Id="rId52" Type="http://schemas.openxmlformats.org/officeDocument/2006/relationships/presProps" Target="presProps.xml"/><Relationship Id="rId54" Type="http://schemas.openxmlformats.org/officeDocument/2006/relationships/theme" Target="theme/theme1.xml"/><Relationship Id="rId12" Type="http://schemas.openxmlformats.org/officeDocument/2006/relationships/slide" Target="slides/slide11.xml"/><Relationship Id="rId3" Type="http://schemas.openxmlformats.org/officeDocument/2006/relationships/slide" Target="slides/slide2.xml"/><Relationship Id="rId23" Type="http://schemas.openxmlformats.org/officeDocument/2006/relationships/slide" Target="slides/slide22.xml"/><Relationship Id="rId53" Type="http://schemas.openxmlformats.org/officeDocument/2006/relationships/viewProps" Target="viewProps.xml"/><Relationship Id="rId26" Type="http://schemas.openxmlformats.org/officeDocument/2006/relationships/slide" Target="slides/slide25.xml"/><Relationship Id="rId30" Type="http://schemas.openxmlformats.org/officeDocument/2006/relationships/slide" Target="slides/slide29.xml"/><Relationship Id="rId11" Type="http://schemas.openxmlformats.org/officeDocument/2006/relationships/slide" Target="slides/slide10.xml"/><Relationship Id="rId29" Type="http://schemas.openxmlformats.org/officeDocument/2006/relationships/slide" Target="slides/slide28.xml"/><Relationship Id="rId16" Type="http://schemas.openxmlformats.org/officeDocument/2006/relationships/slide" Target="slides/slide15.xml"/><Relationship Id="rId33" Type="http://schemas.openxmlformats.org/officeDocument/2006/relationships/slide" Target="slides/slide32.xml"/><Relationship Id="rId41" Type="http://schemas.openxmlformats.org/officeDocument/2006/relationships/slide" Target="slides/slide40.xml"/><Relationship Id="rId5" Type="http://schemas.openxmlformats.org/officeDocument/2006/relationships/slide" Target="slides/slide4.xml"/><Relationship Id="rId15" Type="http://schemas.openxmlformats.org/officeDocument/2006/relationships/slide" Target="slides/slide14.xml"/><Relationship Id="rId22" Type="http://schemas.openxmlformats.org/officeDocument/2006/relationships/slide" Target="slides/slide21.xml"/><Relationship Id="rId21" Type="http://schemas.openxmlformats.org/officeDocument/2006/relationships/slide" Target="slides/slide2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13046345-FC1B-4F5D-954F-3A20FFBC3828}" type="datetimeFigureOut">
              <a:rPr lang="en-US" smtClean="0"/>
              <a:pPr/>
              <a:t>10/12/10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62A26D-BC4D-4784-A222-E963A9619B8F}"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3046345-FC1B-4F5D-954F-3A20FFBC3828}" type="datetimeFigureOut">
              <a:rPr lang="en-US" smtClean="0"/>
              <a:pPr/>
              <a:t>10/12/10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62A26D-BC4D-4784-A222-E963A9619B8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3046345-FC1B-4F5D-954F-3A20FFBC3828}" type="datetimeFigureOut">
              <a:rPr lang="en-US" smtClean="0"/>
              <a:pPr/>
              <a:t>10/12/10</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A562A26D-BC4D-4784-A222-E963A9619B8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3046345-FC1B-4F5D-954F-3A20FFBC3828}" type="datetimeFigureOut">
              <a:rPr lang="en-US" smtClean="0"/>
              <a:pPr/>
              <a:t>10/12/10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62A26D-BC4D-4784-A222-E963A9619B8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3046345-FC1B-4F5D-954F-3A20FFBC3828}" type="datetimeFigureOut">
              <a:rPr lang="en-US" smtClean="0"/>
              <a:pPr/>
              <a:t>10/12/10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62A26D-BC4D-4784-A222-E963A9619B8F}"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3046345-FC1B-4F5D-954F-3A20FFBC3828}" type="datetimeFigureOut">
              <a:rPr lang="en-US" smtClean="0"/>
              <a:pPr/>
              <a:t>10/12/10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62A26D-BC4D-4784-A222-E963A9619B8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3046345-FC1B-4F5D-954F-3A20FFBC3828}" type="datetimeFigureOut">
              <a:rPr lang="en-US" smtClean="0"/>
              <a:pPr/>
              <a:t>10/12/10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562A26D-BC4D-4784-A222-E963A9619B8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3046345-FC1B-4F5D-954F-3A20FFBC3828}" type="datetimeFigureOut">
              <a:rPr lang="en-US" smtClean="0"/>
              <a:pPr/>
              <a:t>10/12/10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562A26D-BC4D-4784-A222-E963A9619B8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046345-FC1B-4F5D-954F-3A20FFBC3828}" type="datetimeFigureOut">
              <a:rPr lang="en-US" smtClean="0"/>
              <a:pPr/>
              <a:t>10/12/10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562A26D-BC4D-4784-A222-E963A9619B8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3046345-FC1B-4F5D-954F-3A20FFBC3828}" type="datetimeFigureOut">
              <a:rPr lang="en-US" smtClean="0"/>
              <a:pPr/>
              <a:t>10/12/10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62A26D-BC4D-4784-A222-E963A9619B8F}"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13046345-FC1B-4F5D-954F-3A20FFBC3828}" type="datetimeFigureOut">
              <a:rPr lang="en-US" smtClean="0"/>
              <a:pPr/>
              <a:t>10/12/10</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A562A26D-BC4D-4784-A222-E963A9619B8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lstStyle>
          <a:p>
            <a:fld id="{13046345-FC1B-4F5D-954F-3A20FFBC3828}" type="datetimeFigureOut">
              <a:rPr lang="en-US" smtClean="0"/>
              <a:pPr/>
              <a:t>10/12/10</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lstStyle>
          <a:p>
            <a:fld id="{A562A26D-BC4D-4784-A222-E963A9619B8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r:id="rId1"/>
    <p:sldLayoutId r:id="rId2"/>
    <p:sldLayoutId r:id="rId3"/>
    <p:sldLayoutId r:id="rId4"/>
    <p:sldLayoutId r:id="rId5"/>
    <p:sldLayoutId r:id="rId6"/>
    <p:sldLayoutId r:id="rId7"/>
    <p:sldLayoutId r:id="rId8"/>
    <p:sldLayoutId r:id="rId9"/>
    <p:sldLayoutId r:id="rId10"/>
    <p:sldLayoutId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youtube.com/watch?v=TgnUFan6iwg" TargetMode="External"/><Relationship Id="rId3"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www.youtube.com/watch?v=7t4SHCSHoIg"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hyperlink" Target="http://www.youtube.com/watch?v=HCHu1E0ca4E" TargetMode="External"/><Relationship Id="rId3" Type="http://schemas.openxmlformats.org/officeDocument/2006/relationships/hyperlink" Target="http://www.youtube.com/watch?v=irTolXyHzcI&amp;feature=related"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great theories</a:t>
            </a:r>
            <a:endParaRPr lang="en-US" dirty="0"/>
          </a:p>
        </p:txBody>
      </p:sp>
      <p:sp>
        <p:nvSpPr>
          <p:cNvPr id="3" name="Subtitle 2"/>
          <p:cNvSpPr>
            <a:spLocks noGrp="1"/>
          </p:cNvSpPr>
          <p:nvPr>
            <p:ph type="subTitle" idx="1"/>
          </p:nvPr>
        </p:nvSpPr>
        <p:spPr/>
        <p:txBody>
          <a:bodyPr/>
          <a:lstStyle/>
          <a:p>
            <a:r>
              <a:rPr lang="en-US" dirty="0" smtClean="0"/>
              <a:t>Media ethics</a:t>
            </a:r>
            <a:endParaRPr lang="en-US" dirty="0"/>
          </a:p>
        </p:txBody>
      </p:sp>
    </p:spTree>
  </p:cSld>
  <p:clrMapOvr>
    <a:masterClrMapping/>
  </p:clrMapOvr>
  <mc:AlternateContent xmlns:mp="http://schemas.microsoft.com/office/mac/powerpoint/2008/main">
    <mc:Choice Requires="mp">
      <mp:transition>
        <mp:flip dir="d"/>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transition>
        <p:newsflash/>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 theories</a:t>
            </a:r>
            <a:endParaRPr lang="en-US" dirty="0"/>
          </a:p>
        </p:txBody>
      </p:sp>
      <p:sp>
        <p:nvSpPr>
          <p:cNvPr id="3" name="Content Placeholder 2"/>
          <p:cNvSpPr>
            <a:spLocks noGrp="1"/>
          </p:cNvSpPr>
          <p:nvPr>
            <p:ph idx="1"/>
          </p:nvPr>
        </p:nvSpPr>
        <p:spPr/>
        <p:txBody>
          <a:bodyPr/>
          <a:lstStyle/>
          <a:p>
            <a:r>
              <a:rPr lang="en-US" dirty="0" smtClean="0"/>
              <a:t>Aristotle agreed. </a:t>
            </a:r>
          </a:p>
          <a:p>
            <a:r>
              <a:rPr lang="en-US" dirty="0" smtClean="0"/>
              <a:t>He emphasized developing quality of character, so we could make the right decisions. </a:t>
            </a:r>
          </a:p>
          <a:p>
            <a:r>
              <a:rPr lang="en-US" dirty="0" smtClean="0"/>
              <a:t>How? By habit. If you get used to making moral decisions, you do so automatically.</a:t>
            </a:r>
          </a:p>
          <a:p>
            <a:r>
              <a:rPr lang="en-US" dirty="0" smtClean="0"/>
              <a:t>But that puts high expectations on the individual.</a:t>
            </a:r>
            <a:endParaRPr lang="en-US" dirty="0"/>
          </a:p>
        </p:txBody>
      </p:sp>
    </p:spTree>
  </p:cSld>
  <p:clrMapOvr>
    <a:masterClrMapping/>
  </p:clrMapOvr>
  <mc:AlternateContent xmlns:mp="http://schemas.microsoft.com/office/mac/powerpoint/2008/main">
    <mc:Choice Requires="mp">
      <mp:transition>
        <mp:flip dir="d"/>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transition>
        <p:newsflash/>
      </p:transition>
    </mc:Fallback>
  </mc:AlternateContent>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 theories</a:t>
            </a:r>
            <a:endParaRPr lang="en-US" dirty="0"/>
          </a:p>
        </p:txBody>
      </p:sp>
      <p:sp>
        <p:nvSpPr>
          <p:cNvPr id="3" name="Content Placeholder 2"/>
          <p:cNvSpPr>
            <a:spLocks noGrp="1"/>
          </p:cNvSpPr>
          <p:nvPr>
            <p:ph idx="1"/>
          </p:nvPr>
        </p:nvSpPr>
        <p:spPr/>
        <p:txBody>
          <a:bodyPr/>
          <a:lstStyle/>
          <a:p>
            <a:r>
              <a:rPr lang="en-US" dirty="0" smtClean="0"/>
              <a:t>Aristotle predated Christianity.</a:t>
            </a:r>
          </a:p>
          <a:p>
            <a:r>
              <a:rPr lang="en-US" dirty="0" smtClean="0"/>
              <a:t>Christianity offers an alternate code: “love your neighbor has yourself.”</a:t>
            </a:r>
          </a:p>
          <a:p>
            <a:r>
              <a:rPr lang="en-US" dirty="0" smtClean="0"/>
              <a:t>This means all actions should be based on respect for individual dignity.</a:t>
            </a:r>
          </a:p>
          <a:p>
            <a:r>
              <a:rPr lang="en-US" dirty="0" smtClean="0"/>
              <a:t>People should not be used as a means to an end.</a:t>
            </a:r>
            <a:endParaRPr lang="en-US" dirty="0"/>
          </a:p>
        </p:txBody>
      </p:sp>
    </p:spTree>
  </p:cSld>
  <p:clrMapOvr>
    <a:masterClrMapping/>
  </p:clrMapOvr>
  <mc:AlternateContent xmlns:mp="http://schemas.microsoft.com/office/mac/powerpoint/2008/main">
    <mc:Choice Requires="mp">
      <mp:transition>
        <mp:flip dir="d"/>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transition>
        <p:newsflash/>
      </p:transition>
    </mc:Fallback>
  </mc:AlternateContent>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 theories</a:t>
            </a:r>
            <a:endParaRPr lang="en-US" dirty="0"/>
          </a:p>
        </p:txBody>
      </p:sp>
      <p:sp>
        <p:nvSpPr>
          <p:cNvPr id="3" name="Content Placeholder 2"/>
          <p:cNvSpPr>
            <a:spLocks noGrp="1"/>
          </p:cNvSpPr>
          <p:nvPr>
            <p:ph idx="1"/>
          </p:nvPr>
        </p:nvSpPr>
        <p:spPr/>
        <p:txBody>
          <a:bodyPr/>
          <a:lstStyle/>
          <a:p>
            <a:r>
              <a:rPr lang="en-US" dirty="0" smtClean="0"/>
              <a:t>As in the Parable of the Good Samaritan, people of all classes, all races, famous or rich, poor or obscure, should be treated with equal respect.</a:t>
            </a:r>
          </a:p>
          <a:p>
            <a:pPr>
              <a:buNone/>
            </a:pPr>
            <a:endParaRPr lang="en-US" dirty="0"/>
          </a:p>
        </p:txBody>
      </p:sp>
      <p:pic>
        <p:nvPicPr>
          <p:cNvPr id="4" name="Picture 3" descr="goodsamaraitan.jpg"/>
          <p:cNvPicPr>
            <a:picLocks noChangeAspect="1"/>
          </p:cNvPicPr>
          <p:nvPr/>
        </p:nvPicPr>
        <p:blipFill>
          <a:blip r:embed="rId2"/>
          <a:stretch>
            <a:fillRect/>
          </a:stretch>
        </p:blipFill>
        <p:spPr>
          <a:xfrm>
            <a:off x="4724400" y="3581400"/>
            <a:ext cx="3810000" cy="3073400"/>
          </a:xfrm>
          <a:prstGeom prst="rect">
            <a:avLst/>
          </a:prstGeom>
        </p:spPr>
      </p:pic>
    </p:spTree>
  </p:cSld>
  <p:clrMapOvr>
    <a:masterClrMapping/>
  </p:clrMapOvr>
  <mc:AlternateContent xmlns:mp="http://schemas.microsoft.com/office/mac/powerpoint/2008/main">
    <mc:Choice Requires="mp">
      <mp:transition>
        <mp:flip dir="d"/>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transition>
        <p:newsflash/>
      </p:transition>
    </mc:Fallback>
  </mc:AlternateContent>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 theories</a:t>
            </a:r>
            <a:endParaRPr lang="en-US" dirty="0"/>
          </a:p>
        </p:txBody>
      </p:sp>
      <p:sp>
        <p:nvSpPr>
          <p:cNvPr id="3" name="Content Placeholder 2"/>
          <p:cNvSpPr>
            <a:spLocks noGrp="1"/>
          </p:cNvSpPr>
          <p:nvPr>
            <p:ph idx="1"/>
          </p:nvPr>
        </p:nvSpPr>
        <p:spPr/>
        <p:txBody>
          <a:bodyPr/>
          <a:lstStyle/>
          <a:p>
            <a:r>
              <a:rPr lang="en-US" dirty="0" smtClean="0"/>
              <a:t>Certainly this viewpoint applies to journalists who are likely to hold others up for scrutiny.</a:t>
            </a:r>
          </a:p>
          <a:p>
            <a:pPr>
              <a:buNone/>
            </a:pPr>
            <a:r>
              <a:rPr lang="en-US" dirty="0" smtClean="0"/>
              <a:t>About 17 centuries later, Immanuel Kant weighed in with a new ethical standard: </a:t>
            </a:r>
          </a:p>
          <a:p>
            <a:r>
              <a:rPr lang="en-US" dirty="0" smtClean="0"/>
              <a:t>Act in such a way that your decision could be made universal.</a:t>
            </a:r>
            <a:endParaRPr lang="en-US" dirty="0"/>
          </a:p>
        </p:txBody>
      </p:sp>
      <p:pic>
        <p:nvPicPr>
          <p:cNvPr id="4" name="Picture 3" descr="kant.jpg"/>
          <p:cNvPicPr>
            <a:picLocks noChangeAspect="1"/>
          </p:cNvPicPr>
          <p:nvPr/>
        </p:nvPicPr>
        <p:blipFill>
          <a:blip r:embed="rId2"/>
          <a:stretch>
            <a:fillRect/>
          </a:stretch>
        </p:blipFill>
        <p:spPr>
          <a:xfrm>
            <a:off x="7162800" y="4419600"/>
            <a:ext cx="1168400" cy="1625600"/>
          </a:xfrm>
          <a:prstGeom prst="rect">
            <a:avLst/>
          </a:prstGeom>
        </p:spPr>
      </p:pic>
    </p:spTree>
  </p:cSld>
  <p:clrMapOvr>
    <a:masterClrMapping/>
  </p:clrMapOvr>
  <mc:AlternateContent xmlns:mp="http://schemas.microsoft.com/office/mac/powerpoint/2008/main">
    <mc:Choice Requires="mp">
      <mp:transition>
        <mp:flip dir="d"/>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transition>
        <p:newsflash/>
      </p:transition>
    </mc:Fallback>
  </mc:AlternateContent>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 theories</a:t>
            </a:r>
            <a:endParaRPr lang="en-US" dirty="0"/>
          </a:p>
        </p:txBody>
      </p:sp>
      <p:sp>
        <p:nvSpPr>
          <p:cNvPr id="3" name="Content Placeholder 2"/>
          <p:cNvSpPr>
            <a:spLocks noGrp="1"/>
          </p:cNvSpPr>
          <p:nvPr>
            <p:ph idx="1"/>
          </p:nvPr>
        </p:nvSpPr>
        <p:spPr/>
        <p:txBody>
          <a:bodyPr/>
          <a:lstStyle/>
          <a:p>
            <a:r>
              <a:rPr lang="en-US" dirty="0" smtClean="0"/>
              <a:t>Kant believed decisions should be made because they are right, not considering the consequences.</a:t>
            </a:r>
          </a:p>
          <a:p>
            <a:r>
              <a:rPr lang="en-US" dirty="0" smtClean="0"/>
              <a:t>Kant called the the categorical imperative. </a:t>
            </a:r>
          </a:p>
          <a:p>
            <a:r>
              <a:rPr lang="en-US" dirty="0" smtClean="0"/>
              <a:t>For example, always tell the truth, no matter the consequences.</a:t>
            </a:r>
            <a:endParaRPr lang="en-US" dirty="0"/>
          </a:p>
        </p:txBody>
      </p:sp>
    </p:spTree>
  </p:cSld>
  <p:clrMapOvr>
    <a:masterClrMapping/>
  </p:clrMapOvr>
  <mc:AlternateContent xmlns:mp="http://schemas.microsoft.com/office/mac/powerpoint/2008/main">
    <mc:Choice Requires="mp">
      <mp:transition>
        <mp:flip dir="d"/>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transition>
        <p:newsflash/>
      </p:transition>
    </mc:Fallback>
  </mc:AlternateContent>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 theories</a:t>
            </a:r>
            <a:endParaRPr lang="en-US" dirty="0"/>
          </a:p>
        </p:txBody>
      </p:sp>
      <p:sp>
        <p:nvSpPr>
          <p:cNvPr id="3" name="Content Placeholder 2"/>
          <p:cNvSpPr>
            <a:spLocks noGrp="1"/>
          </p:cNvSpPr>
          <p:nvPr>
            <p:ph idx="1"/>
          </p:nvPr>
        </p:nvSpPr>
        <p:spPr/>
        <p:txBody>
          <a:bodyPr/>
          <a:lstStyle/>
          <a:p>
            <a:r>
              <a:rPr lang="en-US" dirty="0" smtClean="0"/>
              <a:t>Kant also believed, as does Judeo-Christian ethics, that people should be treated with respect and autonomy, not a means to and end.</a:t>
            </a:r>
          </a:p>
          <a:p>
            <a:r>
              <a:rPr lang="en-US" dirty="0" smtClean="0"/>
              <a:t>Still, we can see a problem with Kant’s imperative: what do you say to a friend whose new hair style is truly awful?</a:t>
            </a:r>
            <a:endParaRPr lang="en-US" dirty="0"/>
          </a:p>
        </p:txBody>
      </p:sp>
    </p:spTree>
  </p:cSld>
  <p:clrMapOvr>
    <a:masterClrMapping/>
  </p:clrMapOvr>
  <mc:AlternateContent xmlns:mp="http://schemas.microsoft.com/office/mac/powerpoint/2008/main">
    <mc:Choice Requires="mp">
      <mp:transition>
        <mp:flip dir="d"/>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transition>
        <p:newsflash/>
      </p:transition>
    </mc:Fallback>
  </mc:AlternateContent>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 theories</a:t>
            </a:r>
            <a:endParaRPr lang="en-US" dirty="0"/>
          </a:p>
        </p:txBody>
      </p:sp>
      <p:sp>
        <p:nvSpPr>
          <p:cNvPr id="3" name="Content Placeholder 2"/>
          <p:cNvSpPr>
            <a:spLocks noGrp="1"/>
          </p:cNvSpPr>
          <p:nvPr>
            <p:ph idx="1"/>
          </p:nvPr>
        </p:nvSpPr>
        <p:spPr/>
        <p:txBody>
          <a:bodyPr/>
          <a:lstStyle/>
          <a:p>
            <a:r>
              <a:rPr lang="en-US" dirty="0" smtClean="0"/>
              <a:t>Perhaps Kant would have found his greatest hero in Data, the character from “Star Trek: The Next Generation.” Data was </a:t>
            </a:r>
            <a:r>
              <a:rPr lang="en-US" dirty="0" smtClean="0">
                <a:hlinkClick r:id="rId2"/>
              </a:rPr>
              <a:t>incapable of lying</a:t>
            </a:r>
            <a:r>
              <a:rPr lang="en-US" dirty="0" smtClean="0"/>
              <a:t>, and incapable of emotion.</a:t>
            </a:r>
          </a:p>
          <a:p>
            <a:pPr>
              <a:buNone/>
            </a:pPr>
            <a:r>
              <a:rPr lang="en-US" sz="1400" dirty="0" smtClean="0"/>
              <a:t>[http://</a:t>
            </a:r>
            <a:r>
              <a:rPr lang="en-US" sz="1400" dirty="0" err="1" smtClean="0"/>
              <a:t>www.youtube.com/watch?v</a:t>
            </a:r>
            <a:r>
              <a:rPr lang="en-US" sz="1400" dirty="0" smtClean="0"/>
              <a:t>=TgnUFan6iwg]</a:t>
            </a:r>
            <a:endParaRPr lang="en-US" sz="1400" dirty="0"/>
          </a:p>
        </p:txBody>
      </p:sp>
      <p:pic>
        <p:nvPicPr>
          <p:cNvPr id="4" name="Picture 3" descr="dataonstartrek.png"/>
          <p:cNvPicPr>
            <a:picLocks noChangeAspect="1"/>
          </p:cNvPicPr>
          <p:nvPr/>
        </p:nvPicPr>
        <p:blipFill>
          <a:blip r:embed="rId3"/>
          <a:stretch>
            <a:fillRect/>
          </a:stretch>
        </p:blipFill>
        <p:spPr>
          <a:xfrm>
            <a:off x="4384736" y="4191000"/>
            <a:ext cx="4302064" cy="2425416"/>
          </a:xfrm>
          <a:prstGeom prst="rect">
            <a:avLst/>
          </a:prstGeom>
        </p:spPr>
      </p:pic>
    </p:spTree>
  </p:cSld>
  <p:clrMapOvr>
    <a:masterClrMapping/>
  </p:clrMapOvr>
  <mc:AlternateContent xmlns:mp="http://schemas.microsoft.com/office/mac/powerpoint/2008/main">
    <mc:Choice Requires="mp">
      <mp:transition>
        <mp:flip dir="d"/>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transition>
        <p:newsflash/>
      </p:transition>
    </mc:Fallback>
  </mc:AlternateContent>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 theories</a:t>
            </a:r>
            <a:endParaRPr lang="en-US" dirty="0"/>
          </a:p>
        </p:txBody>
      </p:sp>
      <p:sp>
        <p:nvSpPr>
          <p:cNvPr id="3" name="Content Placeholder 2"/>
          <p:cNvSpPr>
            <a:spLocks noGrp="1"/>
          </p:cNvSpPr>
          <p:nvPr>
            <p:ph idx="1"/>
          </p:nvPr>
        </p:nvSpPr>
        <p:spPr/>
        <p:txBody>
          <a:bodyPr/>
          <a:lstStyle/>
          <a:p>
            <a:r>
              <a:rPr lang="en-US" dirty="0" smtClean="0"/>
              <a:t>Kant believed motives for an ethical decision was based on duty.</a:t>
            </a:r>
          </a:p>
          <a:p>
            <a:r>
              <a:rPr lang="en-US" dirty="0" smtClean="0"/>
              <a:t>For example, if you avoided plagiarizing because you worried about getting caught, you would not be acting out of a sense of duty.</a:t>
            </a:r>
            <a:endParaRPr lang="en-US" dirty="0"/>
          </a:p>
        </p:txBody>
      </p:sp>
    </p:spTree>
  </p:cSld>
  <p:clrMapOvr>
    <a:masterClrMapping/>
  </p:clrMapOvr>
  <mc:AlternateContent xmlns:mp="http://schemas.microsoft.com/office/mac/powerpoint/2008/main">
    <mc:Choice Requires="mp">
      <mp:transition>
        <mp:flip dir="d"/>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transition>
        <p:newsflash/>
      </p:transition>
    </mc:Fallback>
  </mc:AlternateContent>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 theories</a:t>
            </a:r>
            <a:endParaRPr lang="en-US" dirty="0"/>
          </a:p>
        </p:txBody>
      </p:sp>
      <p:sp>
        <p:nvSpPr>
          <p:cNvPr id="3" name="Content Placeholder 2"/>
          <p:cNvSpPr>
            <a:spLocks noGrp="1"/>
          </p:cNvSpPr>
          <p:nvPr>
            <p:ph idx="1"/>
          </p:nvPr>
        </p:nvSpPr>
        <p:spPr/>
        <p:txBody>
          <a:bodyPr/>
          <a:lstStyle/>
          <a:p>
            <a:r>
              <a:rPr lang="en-US" dirty="0" smtClean="0"/>
              <a:t>Kant’s absolutism is hard to implement.</a:t>
            </a:r>
          </a:p>
          <a:p>
            <a:r>
              <a:rPr lang="en-US" dirty="0" smtClean="0"/>
              <a:t>Duty-based philosophers today argue universal principles such as truth-telling should be obeyed—unless there’s a compelling reason not to.</a:t>
            </a:r>
          </a:p>
          <a:p>
            <a:r>
              <a:rPr lang="en-US" dirty="0" smtClean="0"/>
              <a:t>Nevertheless, they believe consequences are not the primary factor.</a:t>
            </a:r>
          </a:p>
          <a:p>
            <a:r>
              <a:rPr lang="en-US" dirty="0" smtClean="0"/>
              <a:t>The idea of duty is not very popular today.</a:t>
            </a:r>
            <a:endParaRPr lang="en-US" dirty="0"/>
          </a:p>
        </p:txBody>
      </p:sp>
    </p:spTree>
  </p:cSld>
  <p:clrMapOvr>
    <a:masterClrMapping/>
  </p:clrMapOvr>
  <mc:AlternateContent xmlns:mp="http://schemas.microsoft.com/office/mac/powerpoint/2008/main">
    <mc:Choice Requires="mp">
      <mp:transition>
        <mp:flip dir="d"/>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transition>
        <p:newsflash/>
      </p:transition>
    </mc:Fallback>
  </mc:AlternateContent>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 theories</a:t>
            </a:r>
            <a:endParaRPr lang="en-US" dirty="0"/>
          </a:p>
        </p:txBody>
      </p:sp>
      <p:sp>
        <p:nvSpPr>
          <p:cNvPr id="3" name="Content Placeholder 2"/>
          <p:cNvSpPr>
            <a:spLocks noGrp="1"/>
          </p:cNvSpPr>
          <p:nvPr>
            <p:ph idx="1"/>
          </p:nvPr>
        </p:nvSpPr>
        <p:spPr/>
        <p:txBody>
          <a:bodyPr/>
          <a:lstStyle/>
          <a:p>
            <a:r>
              <a:rPr lang="en-US" dirty="0" smtClean="0"/>
              <a:t>Jeremy Bentham and John Stuart Mill argued for consequences.</a:t>
            </a:r>
          </a:p>
          <a:p>
            <a:r>
              <a:rPr lang="en-US" dirty="0" smtClean="0"/>
              <a:t>In the 19</a:t>
            </a:r>
            <a:r>
              <a:rPr lang="en-US" baseline="30000" dirty="0" smtClean="0"/>
              <a:t>th</a:t>
            </a:r>
            <a:r>
              <a:rPr lang="en-US" dirty="0" smtClean="0"/>
              <a:t> century they created utilitarianism. </a:t>
            </a:r>
          </a:p>
          <a:p>
            <a:r>
              <a:rPr lang="en-US" dirty="0" smtClean="0"/>
              <a:t>“Creating the greatest good for the greatest number.”</a:t>
            </a:r>
          </a:p>
          <a:p>
            <a:r>
              <a:rPr lang="en-US" dirty="0" smtClean="0"/>
              <a:t>“Harm principle”: minimizing harm as much as possible.</a:t>
            </a:r>
          </a:p>
          <a:p>
            <a:pPr>
              <a:buNone/>
            </a:pPr>
            <a:endParaRPr lang="en-US" dirty="0"/>
          </a:p>
        </p:txBody>
      </p:sp>
    </p:spTree>
  </p:cSld>
  <p:clrMapOvr>
    <a:masterClrMapping/>
  </p:clrMapOvr>
  <mc:AlternateContent xmlns:mp="http://schemas.microsoft.com/office/mac/powerpoint/2008/main">
    <mc:Choice Requires="mp">
      <mp:transition>
        <mp:flip dir="d"/>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transition>
        <p:newsflash/>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 theories</a:t>
            </a:r>
            <a:endParaRPr lang="en-US" dirty="0"/>
          </a:p>
        </p:txBody>
      </p:sp>
      <p:sp>
        <p:nvSpPr>
          <p:cNvPr id="3" name="Content Placeholder 2"/>
          <p:cNvSpPr>
            <a:spLocks noGrp="1"/>
          </p:cNvSpPr>
          <p:nvPr>
            <p:ph idx="1"/>
          </p:nvPr>
        </p:nvSpPr>
        <p:spPr/>
        <p:txBody>
          <a:bodyPr/>
          <a:lstStyle/>
          <a:p>
            <a:r>
              <a:rPr lang="en-US" dirty="0" smtClean="0"/>
              <a:t>Ethics, as we discussed before, is a reasoning process.</a:t>
            </a:r>
          </a:p>
          <a:p>
            <a:r>
              <a:rPr lang="en-US" dirty="0" smtClean="0"/>
              <a:t>Two people may come to opposite conclusions and still argue rationally.</a:t>
            </a:r>
          </a:p>
          <a:p>
            <a:r>
              <a:rPr lang="en-US" dirty="0" smtClean="0"/>
              <a:t>In our study of media ethics we try to examine how we go about forming those opinions. </a:t>
            </a:r>
            <a:endParaRPr lang="en-US" dirty="0"/>
          </a:p>
        </p:txBody>
      </p:sp>
    </p:spTree>
  </p:cSld>
  <p:clrMapOvr>
    <a:masterClrMapping/>
  </p:clrMapOvr>
  <mc:AlternateContent xmlns:mp="http://schemas.microsoft.com/office/mac/powerpoint/2008/main">
    <mc:Choice Requires="mp">
      <mp:transition>
        <mp:flip dir="d"/>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transition>
        <p:newsflash/>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 theories</a:t>
            </a:r>
            <a:endParaRPr lang="en-US" dirty="0"/>
          </a:p>
        </p:txBody>
      </p:sp>
      <p:sp>
        <p:nvSpPr>
          <p:cNvPr id="3" name="Content Placeholder 2"/>
          <p:cNvSpPr>
            <a:spLocks noGrp="1"/>
          </p:cNvSpPr>
          <p:nvPr>
            <p:ph idx="1"/>
          </p:nvPr>
        </p:nvSpPr>
        <p:spPr/>
        <p:txBody>
          <a:bodyPr/>
          <a:lstStyle/>
          <a:p>
            <a:r>
              <a:rPr lang="en-US" dirty="0" smtClean="0"/>
              <a:t>This philosophy argues that what’s important is the result. It’s a popular approach in the United States.</a:t>
            </a:r>
          </a:p>
          <a:p>
            <a:r>
              <a:rPr lang="en-US" dirty="0" smtClean="0"/>
              <a:t>Reporters can argue using devious means to obtain information is all right: we can eavesdrop on a politician’s conversations, because the public has the right to know.</a:t>
            </a:r>
            <a:endParaRPr lang="en-US" dirty="0"/>
          </a:p>
        </p:txBody>
      </p:sp>
    </p:spTree>
  </p:cSld>
  <p:clrMapOvr>
    <a:masterClrMapping/>
  </p:clrMapOvr>
  <mc:AlternateContent xmlns:mp="http://schemas.microsoft.com/office/mac/powerpoint/2008/main">
    <mc:Choice Requires="mp">
      <mp:transition>
        <mp:flip dir="d"/>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transition>
        <p:newsflash/>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 theories</a:t>
            </a:r>
            <a:endParaRPr lang="en-US" dirty="0"/>
          </a:p>
        </p:txBody>
      </p:sp>
      <p:sp>
        <p:nvSpPr>
          <p:cNvPr id="3" name="Content Placeholder 2"/>
          <p:cNvSpPr>
            <a:spLocks noGrp="1"/>
          </p:cNvSpPr>
          <p:nvPr>
            <p:ph idx="1"/>
          </p:nvPr>
        </p:nvSpPr>
        <p:spPr/>
        <p:txBody>
          <a:bodyPr/>
          <a:lstStyle/>
          <a:p>
            <a:r>
              <a:rPr lang="en-US" dirty="0" smtClean="0"/>
              <a:t>“Greatest good for greatest number” is highly popular among media gatekeepers.</a:t>
            </a:r>
          </a:p>
          <a:p>
            <a:r>
              <a:rPr lang="en-US" dirty="0" smtClean="0"/>
              <a:t>Editors argue in favor of publishing news that will harm a few, because it will help many.</a:t>
            </a:r>
          </a:p>
          <a:p>
            <a:r>
              <a:rPr lang="en-US" dirty="0" smtClean="0"/>
              <a:t>Politicians also favor this philosophy. But it threatens the minority by forcing the “tyranny of the majority” on them.</a:t>
            </a:r>
            <a:endParaRPr lang="en-US" dirty="0"/>
          </a:p>
        </p:txBody>
      </p:sp>
    </p:spTree>
  </p:cSld>
  <p:clrMapOvr>
    <a:masterClrMapping/>
  </p:clrMapOvr>
  <mc:AlternateContent xmlns:mp="http://schemas.microsoft.com/office/mac/powerpoint/2008/main">
    <mc:Choice Requires="mp">
      <mp:transition>
        <mp:flip dir="d"/>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transition>
        <p:newsflash/>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 theories</a:t>
            </a:r>
            <a:endParaRPr lang="en-US" dirty="0"/>
          </a:p>
        </p:txBody>
      </p:sp>
      <p:sp>
        <p:nvSpPr>
          <p:cNvPr id="3" name="Content Placeholder 2"/>
          <p:cNvSpPr>
            <a:spLocks noGrp="1"/>
          </p:cNvSpPr>
          <p:nvPr>
            <p:ph idx="1"/>
          </p:nvPr>
        </p:nvSpPr>
        <p:spPr/>
        <p:txBody>
          <a:bodyPr/>
          <a:lstStyle/>
          <a:p>
            <a:r>
              <a:rPr lang="en-US" dirty="0" smtClean="0"/>
              <a:t>The United States Founding Fathers realized this, and so created in the Constitution rights that could not be taken away, even if the vast majority were opposed to them.</a:t>
            </a:r>
          </a:p>
          <a:p>
            <a:r>
              <a:rPr lang="en-US" dirty="0" smtClean="0"/>
              <a:t>These are specified in the Bill of Rights. Below are the first five.</a:t>
            </a:r>
            <a:endParaRPr lang="en-US" dirty="0"/>
          </a:p>
        </p:txBody>
      </p:sp>
    </p:spTree>
  </p:cSld>
  <p:clrMapOvr>
    <a:masterClrMapping/>
  </p:clrMapOvr>
  <mc:AlternateContent xmlns:mp="http://schemas.microsoft.com/office/mac/powerpoint/2008/main">
    <mc:Choice Requires="mp">
      <mp:transition>
        <mp:flip dir="d"/>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transition>
        <p:newsflash/>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 theories</a:t>
            </a:r>
            <a:endParaRPr lang="en-US" dirty="0"/>
          </a:p>
        </p:txBody>
      </p:sp>
      <p:sp>
        <p:nvSpPr>
          <p:cNvPr id="3" name="Content Placeholder 2"/>
          <p:cNvSpPr>
            <a:spLocks noGrp="1"/>
          </p:cNvSpPr>
          <p:nvPr>
            <p:ph idx="1"/>
          </p:nvPr>
        </p:nvSpPr>
        <p:spPr/>
        <p:txBody>
          <a:bodyPr>
            <a:normAutofit fontScale="47500" lnSpcReduction="20000"/>
          </a:bodyPr>
          <a:lstStyle/>
          <a:p>
            <a:r>
              <a:rPr b="1" dirty="0" smtClean="0">
                <a:cs typeface="Corbel"/>
              </a:rPr>
              <a:t>Amendment 1 - Freedom of Religion, Press, </a:t>
            </a:r>
            <a:r>
              <a:rPr lang="en-US" b="1" dirty="0" smtClean="0">
                <a:cs typeface="Corbel"/>
              </a:rPr>
              <a:t>Expression. Ratified </a:t>
            </a:r>
            <a:r>
              <a:rPr b="1" dirty="0" smtClean="0">
                <a:cs typeface="Corbel"/>
              </a:rPr>
              <a:t>12/15/1791.</a:t>
            </a:r>
            <a:r>
              <a:rPr dirty="0" smtClean="0">
                <a:cs typeface="Corbel"/>
              </a:rPr>
              <a:t> </a:t>
            </a:r>
          </a:p>
          <a:p>
            <a:r>
              <a:rPr dirty="0" smtClean="0">
                <a:cs typeface="Corbel"/>
              </a:rPr>
              <a:t>Congress shall make no law respecting an establishment of religion, or prohibiting the free exercise thereof; or abridging the freedom of speech, or of the press; or the right of the people peaceably to assemble, and to petition the Government for a </a:t>
            </a:r>
            <a:r>
              <a:rPr lang="en-US" dirty="0" smtClean="0">
                <a:cs typeface="Corbel"/>
              </a:rPr>
              <a:t>redress </a:t>
            </a:r>
            <a:r>
              <a:rPr dirty="0" smtClean="0">
                <a:cs typeface="Corbel"/>
              </a:rPr>
              <a:t>of grievances.</a:t>
            </a:r>
          </a:p>
          <a:p>
            <a:r>
              <a:rPr b="1" dirty="0" smtClean="0">
                <a:cs typeface="Corbel"/>
              </a:rPr>
              <a:t>Amendment 2 - Right to Bear Arms. </a:t>
            </a:r>
            <a:r>
              <a:rPr lang="en-US" b="1" dirty="0" smtClean="0">
                <a:cs typeface="Corbel"/>
              </a:rPr>
              <a:t>Ratified </a:t>
            </a:r>
            <a:r>
              <a:rPr b="1" dirty="0" smtClean="0">
                <a:cs typeface="Corbel"/>
              </a:rPr>
              <a:t>12/15/1791.</a:t>
            </a:r>
            <a:r>
              <a:rPr dirty="0" smtClean="0">
                <a:cs typeface="Corbel"/>
              </a:rPr>
              <a:t> </a:t>
            </a:r>
          </a:p>
          <a:p>
            <a:r>
              <a:rPr dirty="0" smtClean="0">
                <a:cs typeface="Corbel"/>
              </a:rPr>
              <a:t>A well regulated Militia, being necessary to the security of a free State, the right of the people to keep and bear Arms, shall not be</a:t>
            </a:r>
            <a:r>
              <a:rPr lang="en-US" dirty="0" smtClean="0">
                <a:cs typeface="Corbel"/>
              </a:rPr>
              <a:t> infringed</a:t>
            </a:r>
            <a:r>
              <a:rPr dirty="0" smtClean="0">
                <a:cs typeface="Corbel"/>
              </a:rPr>
              <a:t>.</a:t>
            </a:r>
          </a:p>
          <a:p>
            <a:r>
              <a:rPr b="1" dirty="0" smtClean="0">
                <a:cs typeface="Corbel"/>
              </a:rPr>
              <a:t>Amendment 3 - Quartering of Soldiers. </a:t>
            </a:r>
            <a:r>
              <a:rPr lang="en-US" b="1" dirty="0" smtClean="0">
                <a:cs typeface="Corbel"/>
              </a:rPr>
              <a:t>Ratified </a:t>
            </a:r>
            <a:r>
              <a:rPr b="1" dirty="0" smtClean="0">
                <a:cs typeface="Corbel"/>
              </a:rPr>
              <a:t>12/15/1791.</a:t>
            </a:r>
            <a:r>
              <a:rPr dirty="0" smtClean="0">
                <a:cs typeface="Corbel"/>
              </a:rPr>
              <a:t> </a:t>
            </a:r>
          </a:p>
          <a:p>
            <a:r>
              <a:rPr dirty="0" smtClean="0">
                <a:cs typeface="Corbel"/>
              </a:rPr>
              <a:t>No Soldier shall, in time of peace be </a:t>
            </a:r>
            <a:r>
              <a:rPr lang="en-US" dirty="0" smtClean="0">
                <a:cs typeface="Corbel"/>
              </a:rPr>
              <a:t>quartered </a:t>
            </a:r>
            <a:r>
              <a:rPr dirty="0" smtClean="0">
                <a:cs typeface="Corbel"/>
              </a:rPr>
              <a:t>in any house, without the consent of the Owner, nor in time of war, but in a manner to be prescribed by law.</a:t>
            </a:r>
          </a:p>
          <a:p>
            <a:r>
              <a:rPr b="1" dirty="0" smtClean="0">
                <a:cs typeface="Corbel"/>
              </a:rPr>
              <a:t>Amendment 4 - Search and Seizure. </a:t>
            </a:r>
            <a:r>
              <a:rPr lang="en-US" b="1" dirty="0" smtClean="0">
                <a:cs typeface="Corbel"/>
              </a:rPr>
              <a:t>Ratified </a:t>
            </a:r>
            <a:r>
              <a:rPr b="1" dirty="0" smtClean="0">
                <a:cs typeface="Corbel"/>
              </a:rPr>
              <a:t>12/15/1791.</a:t>
            </a:r>
            <a:endParaRPr dirty="0" smtClean="0">
              <a:cs typeface="Corbel"/>
            </a:endParaRPr>
          </a:p>
          <a:p>
            <a:r>
              <a:rPr dirty="0" smtClean="0">
                <a:cs typeface="Corbel"/>
              </a:rPr>
              <a:t>The right of the people to be secure in their persons, houses, papers, and effects, against unreasonable searches and seizures, shall not be violated, and no Warrants shall issue, but upon probable cause, supported by Oath or affirmation, and particularly describing the place to be searched, and the persons or things to be seized.</a:t>
            </a:r>
          </a:p>
          <a:p>
            <a:r>
              <a:rPr b="1" dirty="0" smtClean="0">
                <a:cs typeface="Corbel"/>
              </a:rPr>
              <a:t>Amendment 5 - Trial and Punishment, Compensation for Takings. </a:t>
            </a:r>
            <a:r>
              <a:rPr lang="en-US" b="1" dirty="0" smtClean="0">
                <a:cs typeface="Corbel"/>
              </a:rPr>
              <a:t>Ratified </a:t>
            </a:r>
            <a:r>
              <a:rPr b="1" dirty="0" smtClean="0">
                <a:cs typeface="Corbel"/>
              </a:rPr>
              <a:t>12/15/1791.</a:t>
            </a:r>
            <a:endParaRPr dirty="0" smtClean="0">
              <a:cs typeface="Corbel"/>
            </a:endParaRPr>
          </a:p>
          <a:p>
            <a:r>
              <a:rPr dirty="0" smtClean="0">
                <a:cs typeface="Corbel"/>
              </a:rPr>
              <a:t>No person shall be held to answer for a capital, or otherwise infamous crime, unless on a presentment or indictment of a Grand Jury, except in cases arising in the land or naval forces, or in the Militia, when in actual service in time of War or public danger; nor shall any person </a:t>
            </a:r>
            <a:r>
              <a:rPr lang="en-US" dirty="0" smtClean="0">
                <a:cs typeface="Corbel"/>
              </a:rPr>
              <a:t>be subject for the same offense to be twice put in jeopardy of life or limb</a:t>
            </a:r>
            <a:r>
              <a:rPr dirty="0" smtClean="0">
                <a:cs typeface="Corbel"/>
              </a:rPr>
              <a:t>; nor shall be compelled in any criminal case to be a witness against himself, nor be </a:t>
            </a:r>
            <a:r>
              <a:rPr lang="en-US" dirty="0" smtClean="0">
                <a:cs typeface="Corbel"/>
              </a:rPr>
              <a:t>deprived </a:t>
            </a:r>
            <a:r>
              <a:rPr dirty="0" smtClean="0">
                <a:cs typeface="Corbel"/>
              </a:rPr>
              <a:t>of life, liberty, or property, without </a:t>
            </a:r>
            <a:r>
              <a:rPr lang="en-US" dirty="0" smtClean="0">
                <a:cs typeface="Corbel"/>
              </a:rPr>
              <a:t>due process </a:t>
            </a:r>
            <a:r>
              <a:rPr dirty="0" smtClean="0">
                <a:cs typeface="Corbel"/>
              </a:rPr>
              <a:t>of law; nor shall private property be taken for public use, without just compensation.</a:t>
            </a:r>
          </a:p>
          <a:p>
            <a:endParaRPr lang="en-US" dirty="0">
              <a:cs typeface="Corbel"/>
            </a:endParaRPr>
          </a:p>
        </p:txBody>
      </p:sp>
    </p:spTree>
  </p:cSld>
  <p:clrMapOvr>
    <a:masterClrMapping/>
  </p:clrMapOvr>
  <mc:AlternateContent xmlns:mp="http://schemas.microsoft.com/office/mac/powerpoint/2008/main">
    <mc:Choice Requires="mp">
      <mp:transition>
        <mp:flip dir="d"/>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transition>
        <p:newsflash/>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 theories</a:t>
            </a:r>
            <a:endParaRPr lang="en-US" dirty="0"/>
          </a:p>
        </p:txBody>
      </p:sp>
      <p:sp>
        <p:nvSpPr>
          <p:cNvPr id="3" name="Content Placeholder 2"/>
          <p:cNvSpPr>
            <a:spLocks noGrp="1"/>
          </p:cNvSpPr>
          <p:nvPr>
            <p:ph idx="1"/>
          </p:nvPr>
        </p:nvSpPr>
        <p:spPr/>
        <p:txBody>
          <a:bodyPr/>
          <a:lstStyle/>
          <a:p>
            <a:r>
              <a:rPr lang="en-US" dirty="0" smtClean="0"/>
              <a:t>Egoist ethicists like utilitarianism. But they adjust it to “the greatest good for me.”</a:t>
            </a:r>
          </a:p>
          <a:p>
            <a:r>
              <a:rPr lang="en-US" dirty="0" smtClean="0"/>
              <a:t>Many people reject ethical egoism out of hand. But let’s </a:t>
            </a:r>
            <a:r>
              <a:rPr lang="en-US" dirty="0" smtClean="0">
                <a:hlinkClick r:id="rId2"/>
              </a:rPr>
              <a:t>take a closer look</a:t>
            </a:r>
            <a:r>
              <a:rPr lang="en-US" dirty="0" smtClean="0"/>
              <a:t>. It’s actually quite popular in the United States. Many people are uncomfortable with that realization. </a:t>
            </a:r>
            <a:r>
              <a:rPr lang="en-US" sz="1400" dirty="0" smtClean="0"/>
              <a:t>[http://</a:t>
            </a:r>
            <a:r>
              <a:rPr lang="en-US" sz="1400" dirty="0" err="1" smtClean="0"/>
              <a:t>www.youtube.com/watch?v</a:t>
            </a:r>
            <a:r>
              <a:rPr lang="en-US" sz="1400" dirty="0" smtClean="0"/>
              <a:t>=7t4SHCSHoIg]</a:t>
            </a:r>
          </a:p>
          <a:p>
            <a:pPr>
              <a:buNone/>
            </a:pPr>
            <a:endParaRPr lang="en-US" dirty="0"/>
          </a:p>
        </p:txBody>
      </p:sp>
    </p:spTree>
  </p:cSld>
  <p:clrMapOvr>
    <a:masterClrMapping/>
  </p:clrMapOvr>
  <mc:AlternateContent xmlns:mp="http://schemas.microsoft.com/office/mac/powerpoint/2008/main">
    <mc:Choice Requires="mp">
      <mp:transition>
        <mp:flip dir="d"/>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transition>
        <p:newsflash/>
      </p:transition>
    </mc:Fallback>
  </mc:AlternateContent>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 theories</a:t>
            </a:r>
            <a:endParaRPr lang="en-US" dirty="0"/>
          </a:p>
        </p:txBody>
      </p:sp>
      <p:sp>
        <p:nvSpPr>
          <p:cNvPr id="3" name="Content Placeholder 2"/>
          <p:cNvSpPr>
            <a:spLocks noGrp="1"/>
          </p:cNvSpPr>
          <p:nvPr>
            <p:ph idx="1"/>
          </p:nvPr>
        </p:nvSpPr>
        <p:spPr/>
        <p:txBody>
          <a:bodyPr/>
          <a:lstStyle/>
          <a:p>
            <a:r>
              <a:rPr lang="en-US" dirty="0" err="1" smtClean="0"/>
              <a:t>Ayn</a:t>
            </a:r>
            <a:r>
              <a:rPr lang="en-US" dirty="0" smtClean="0"/>
              <a:t> Rand ( pronounced “eye-</a:t>
            </a:r>
            <a:r>
              <a:rPr lang="en-US" dirty="0" err="1" smtClean="0"/>
              <a:t>ann</a:t>
            </a:r>
            <a:r>
              <a:rPr lang="en-US" dirty="0" smtClean="0"/>
              <a:t> rand”) is considered a proponent of ethical egoism.</a:t>
            </a:r>
          </a:p>
          <a:p>
            <a:r>
              <a:rPr lang="en-US" dirty="0" smtClean="0"/>
              <a:t>Many political conservatives find parts of this philosophy attractive.</a:t>
            </a:r>
            <a:endParaRPr lang="en-US" dirty="0"/>
          </a:p>
        </p:txBody>
      </p:sp>
      <p:pic>
        <p:nvPicPr>
          <p:cNvPr id="4" name="Picture 3" descr="aynrand.png"/>
          <p:cNvPicPr>
            <a:picLocks noChangeAspect="1"/>
          </p:cNvPicPr>
          <p:nvPr/>
        </p:nvPicPr>
        <p:blipFill>
          <a:blip r:embed="rId2"/>
          <a:stretch>
            <a:fillRect/>
          </a:stretch>
        </p:blipFill>
        <p:spPr>
          <a:xfrm>
            <a:off x="6400800" y="3581400"/>
            <a:ext cx="2001672" cy="3048000"/>
          </a:xfrm>
          <a:prstGeom prst="rect">
            <a:avLst/>
          </a:prstGeom>
        </p:spPr>
      </p:pic>
    </p:spTree>
  </p:cSld>
  <p:clrMapOvr>
    <a:masterClrMapping/>
  </p:clrMapOvr>
  <mc:AlternateContent xmlns:mp="http://schemas.microsoft.com/office/mac/powerpoint/2008/main">
    <mc:Choice Requires="mp">
      <mp:transition>
        <mp:flip dir="d"/>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transition>
        <p:newsflash/>
      </p:transition>
    </mc:Fallback>
  </mc:AlternateContent>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 theories</a:t>
            </a:r>
            <a:endParaRPr lang="en-US" dirty="0"/>
          </a:p>
        </p:txBody>
      </p:sp>
      <p:sp>
        <p:nvSpPr>
          <p:cNvPr id="3" name="Content Placeholder 2"/>
          <p:cNvSpPr>
            <a:spLocks noGrp="1"/>
          </p:cNvSpPr>
          <p:nvPr>
            <p:ph idx="1"/>
          </p:nvPr>
        </p:nvSpPr>
        <p:spPr/>
        <p:txBody>
          <a:bodyPr/>
          <a:lstStyle/>
          <a:p>
            <a:r>
              <a:rPr lang="en-US" dirty="0" smtClean="0"/>
              <a:t>John Rawls, a 20</a:t>
            </a:r>
            <a:r>
              <a:rPr lang="en-US" baseline="30000" dirty="0" smtClean="0"/>
              <a:t>th </a:t>
            </a:r>
            <a:r>
              <a:rPr lang="en-US" dirty="0" smtClean="0"/>
              <a:t>-century philosopher, refined utilitarianism.</a:t>
            </a:r>
          </a:p>
          <a:p>
            <a:r>
              <a:rPr lang="en-US" dirty="0" smtClean="0"/>
              <a:t>Like utilitarianism’s “harm principle,” Rawls advocated a decision that minimized harm to weakest groups. </a:t>
            </a:r>
            <a:endParaRPr lang="en-US" dirty="0"/>
          </a:p>
        </p:txBody>
      </p:sp>
      <p:pic>
        <p:nvPicPr>
          <p:cNvPr id="4" name="Picture 3" descr="johnrawls.jpg"/>
          <p:cNvPicPr>
            <a:picLocks noChangeAspect="1"/>
          </p:cNvPicPr>
          <p:nvPr/>
        </p:nvPicPr>
        <p:blipFill>
          <a:blip r:embed="rId2"/>
          <a:stretch>
            <a:fillRect/>
          </a:stretch>
        </p:blipFill>
        <p:spPr>
          <a:xfrm>
            <a:off x="3733800" y="4648200"/>
            <a:ext cx="1190625" cy="1219200"/>
          </a:xfrm>
          <a:prstGeom prst="rect">
            <a:avLst/>
          </a:prstGeom>
        </p:spPr>
      </p:pic>
    </p:spTree>
  </p:cSld>
  <p:clrMapOvr>
    <a:masterClrMapping/>
  </p:clrMapOvr>
  <mc:AlternateContent xmlns:mp="http://schemas.microsoft.com/office/mac/powerpoint/2008/main">
    <mc:Choice Requires="mp">
      <mp:transition>
        <mp:flip dir="d"/>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transition>
        <p:newsflash/>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 theories</a:t>
            </a:r>
            <a:endParaRPr lang="en-US" dirty="0"/>
          </a:p>
        </p:txBody>
      </p:sp>
      <p:sp>
        <p:nvSpPr>
          <p:cNvPr id="3" name="Content Placeholder 2"/>
          <p:cNvSpPr>
            <a:spLocks noGrp="1"/>
          </p:cNvSpPr>
          <p:nvPr>
            <p:ph idx="1"/>
          </p:nvPr>
        </p:nvSpPr>
        <p:spPr/>
        <p:txBody>
          <a:bodyPr/>
          <a:lstStyle/>
          <a:p>
            <a:r>
              <a:rPr lang="en-US" dirty="0" smtClean="0"/>
              <a:t>Rawls advocated his “original position.”</a:t>
            </a:r>
          </a:p>
          <a:p>
            <a:r>
              <a:rPr lang="en-US" dirty="0" smtClean="0"/>
              <a:t>To achieve this, step behind a “veil of ignorance,” disregarding aspects such as age, sex, wealth, race, class, etc.</a:t>
            </a:r>
            <a:endParaRPr lang="en-US" dirty="0"/>
          </a:p>
        </p:txBody>
      </p:sp>
    </p:spTree>
  </p:cSld>
  <p:clrMapOvr>
    <a:masterClrMapping/>
  </p:clrMapOvr>
  <mc:AlternateContent xmlns:mp="http://schemas.microsoft.com/office/mac/powerpoint/2008/main">
    <mc:Choice Requires="mp">
      <mp:transition>
        <mp:flip dir="d"/>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transition>
        <p:newsflash/>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 theories</a:t>
            </a:r>
            <a:endParaRPr lang="en-US" dirty="0"/>
          </a:p>
        </p:txBody>
      </p:sp>
      <p:sp>
        <p:nvSpPr>
          <p:cNvPr id="3" name="Content Placeholder 2"/>
          <p:cNvSpPr>
            <a:spLocks noGrp="1"/>
          </p:cNvSpPr>
          <p:nvPr>
            <p:ph idx="1"/>
          </p:nvPr>
        </p:nvSpPr>
        <p:spPr/>
        <p:txBody>
          <a:bodyPr/>
          <a:lstStyle/>
          <a:p>
            <a:r>
              <a:rPr lang="en-US" dirty="0" smtClean="0"/>
              <a:t>This means that if you have a stake in the outcome of your decision, you step back to look at general principles beyond that.</a:t>
            </a:r>
          </a:p>
          <a:p>
            <a:r>
              <a:rPr lang="en-US" dirty="0" smtClean="0"/>
              <a:t>This sets up a system of ethics based on equality.</a:t>
            </a:r>
          </a:p>
          <a:p>
            <a:r>
              <a:rPr lang="en-US" dirty="0" smtClean="0"/>
              <a:t>No double standard should exist—unless you have a compelling and morally defensible reason to discriminate.</a:t>
            </a:r>
            <a:endParaRPr lang="en-US" dirty="0"/>
          </a:p>
        </p:txBody>
      </p:sp>
    </p:spTree>
  </p:cSld>
  <p:clrMapOvr>
    <a:masterClrMapping/>
  </p:clrMapOvr>
  <mc:AlternateContent xmlns:mp="http://schemas.microsoft.com/office/mac/powerpoint/2008/main">
    <mc:Choice Requires="mp">
      <mp:transition>
        <mp:flip dir="d"/>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transition>
        <p:newsflash/>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 theories</a:t>
            </a:r>
            <a:endParaRPr lang="en-US" dirty="0"/>
          </a:p>
        </p:txBody>
      </p:sp>
      <p:sp>
        <p:nvSpPr>
          <p:cNvPr id="3" name="Content Placeholder 2"/>
          <p:cNvSpPr>
            <a:spLocks noGrp="1"/>
          </p:cNvSpPr>
          <p:nvPr>
            <p:ph idx="1"/>
          </p:nvPr>
        </p:nvSpPr>
        <p:spPr/>
        <p:txBody>
          <a:bodyPr/>
          <a:lstStyle/>
          <a:p>
            <a:r>
              <a:rPr lang="en-US" dirty="0" smtClean="0"/>
              <a:t>For example, a television executive produces programming for a minority audience, even though it may be difficult to attract advertisers.</a:t>
            </a:r>
          </a:p>
          <a:p>
            <a:r>
              <a:rPr lang="en-US" dirty="0" smtClean="0"/>
              <a:t>On the other hand, an editor could argue he discriminates in favor of material for a Native American population, because they have generally been underserved or ignored.</a:t>
            </a:r>
            <a:endParaRPr lang="en-US" dirty="0"/>
          </a:p>
        </p:txBody>
      </p:sp>
    </p:spTree>
  </p:cSld>
  <p:clrMapOvr>
    <a:masterClrMapping/>
  </p:clrMapOvr>
  <mc:AlternateContent xmlns:mp="http://schemas.microsoft.com/office/mac/powerpoint/2008/main">
    <mc:Choice Requires="mp">
      <mp:transition>
        <mp:flip dir="d"/>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transition>
        <p:newsflash/>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 theories</a:t>
            </a:r>
            <a:endParaRPr lang="en-US" dirty="0"/>
          </a:p>
        </p:txBody>
      </p:sp>
      <p:sp>
        <p:nvSpPr>
          <p:cNvPr id="3" name="Content Placeholder 2"/>
          <p:cNvSpPr>
            <a:spLocks noGrp="1"/>
          </p:cNvSpPr>
          <p:nvPr>
            <p:ph idx="1"/>
          </p:nvPr>
        </p:nvSpPr>
        <p:spPr/>
        <p:txBody>
          <a:bodyPr/>
          <a:lstStyle/>
          <a:p>
            <a:r>
              <a:rPr lang="en-US" dirty="0" smtClean="0"/>
              <a:t>Even if you make decisions by instinct, those who work in the mass media must be able to rationally defend those opinions.</a:t>
            </a:r>
          </a:p>
          <a:p>
            <a:r>
              <a:rPr lang="en-US" dirty="0" smtClean="0"/>
              <a:t>A framework and foundation in ethics will help us to do that.</a:t>
            </a:r>
            <a:endParaRPr lang="en-US" dirty="0"/>
          </a:p>
        </p:txBody>
      </p:sp>
    </p:spTree>
  </p:cSld>
  <p:clrMapOvr>
    <a:masterClrMapping/>
  </p:clrMapOvr>
  <mc:AlternateContent xmlns:mp="http://schemas.microsoft.com/office/mac/powerpoint/2008/main">
    <mc:Choice Requires="mp">
      <mp:transition>
        <mp:flip dir="d"/>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transition>
        <p:newsflash/>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 theories</a:t>
            </a:r>
            <a:endParaRPr lang="en-US" dirty="0"/>
          </a:p>
        </p:txBody>
      </p:sp>
      <p:sp>
        <p:nvSpPr>
          <p:cNvPr id="3" name="Content Placeholder 2"/>
          <p:cNvSpPr>
            <a:spLocks noGrp="1"/>
          </p:cNvSpPr>
          <p:nvPr>
            <p:ph idx="1"/>
          </p:nvPr>
        </p:nvSpPr>
        <p:spPr>
          <a:xfrm>
            <a:off x="2889848" y="1775191"/>
            <a:ext cx="5796951" cy="4625609"/>
          </a:xfrm>
        </p:spPr>
        <p:txBody>
          <a:bodyPr/>
          <a:lstStyle/>
          <a:p>
            <a:r>
              <a:rPr lang="en-US" dirty="0" smtClean="0"/>
              <a:t>Yet all these ethical approaches are quite general. We might be able to use more specific guidelines.</a:t>
            </a:r>
          </a:p>
          <a:p>
            <a:r>
              <a:rPr lang="en-US" dirty="0" smtClean="0"/>
              <a:t>W.D. Ross offered some, in </a:t>
            </a:r>
            <a:r>
              <a:rPr lang="en-US" i="1" dirty="0" smtClean="0"/>
              <a:t>his The Right and the Good </a:t>
            </a:r>
            <a:r>
              <a:rPr lang="en-US" dirty="0" smtClean="0"/>
              <a:t>(1930).</a:t>
            </a:r>
            <a:endParaRPr lang="en-US" dirty="0"/>
          </a:p>
        </p:txBody>
      </p:sp>
      <p:pic>
        <p:nvPicPr>
          <p:cNvPr id="4" name="Picture 3" descr="wdross.png"/>
          <p:cNvPicPr>
            <a:picLocks noChangeAspect="1"/>
          </p:cNvPicPr>
          <p:nvPr/>
        </p:nvPicPr>
        <p:blipFill>
          <a:blip r:embed="rId2"/>
          <a:stretch>
            <a:fillRect/>
          </a:stretch>
        </p:blipFill>
        <p:spPr>
          <a:xfrm>
            <a:off x="152400" y="2057400"/>
            <a:ext cx="2737449" cy="4267200"/>
          </a:xfrm>
          <a:prstGeom prst="rect">
            <a:avLst/>
          </a:prstGeom>
        </p:spPr>
      </p:pic>
    </p:spTree>
  </p:cSld>
  <p:clrMapOvr>
    <a:masterClrMapping/>
  </p:clrMapOvr>
  <mc:AlternateContent xmlns:mp="http://schemas.microsoft.com/office/mac/powerpoint/2008/main">
    <mc:Choice Requires="mp">
      <mp:transition>
        <mp:flip dir="d"/>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transition>
        <p:newsflash/>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 theories</a:t>
            </a:r>
            <a:endParaRPr lang="en-US" dirty="0"/>
          </a:p>
        </p:txBody>
      </p:sp>
      <p:sp>
        <p:nvSpPr>
          <p:cNvPr id="3" name="Content Placeholder 2"/>
          <p:cNvSpPr>
            <a:spLocks noGrp="1"/>
          </p:cNvSpPr>
          <p:nvPr>
            <p:ph idx="1"/>
          </p:nvPr>
        </p:nvSpPr>
        <p:spPr/>
        <p:txBody>
          <a:bodyPr/>
          <a:lstStyle/>
          <a:p>
            <a:r>
              <a:rPr lang="en-US" dirty="0" smtClean="0"/>
              <a:t>Ross sets up six “prima facie” duties, that is, apparent first claims on your ability to make a decision.</a:t>
            </a:r>
            <a:endParaRPr lang="en-US" dirty="0"/>
          </a:p>
        </p:txBody>
      </p:sp>
    </p:spTree>
  </p:cSld>
  <p:clrMapOvr>
    <a:masterClrMapping/>
  </p:clrMapOvr>
  <mc:AlternateContent xmlns:mp="http://schemas.microsoft.com/office/mac/powerpoint/2008/main">
    <mc:Choice Requires="mp">
      <mp:transition>
        <mp:flip dir="d"/>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transition>
        <p:newsflash/>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W.D. Ross’s duties</a:t>
            </a:r>
            <a:endParaRPr lang="en-US" dirty="0"/>
          </a:p>
        </p:txBody>
      </p:sp>
      <p:sp>
        <p:nvSpPr>
          <p:cNvPr id="3" name="Content Placeholder 2"/>
          <p:cNvSpPr>
            <a:spLocks noGrp="1"/>
          </p:cNvSpPr>
          <p:nvPr>
            <p:ph idx="1"/>
          </p:nvPr>
        </p:nvSpPr>
        <p:spPr/>
        <p:txBody>
          <a:bodyPr/>
          <a:lstStyle/>
          <a:p>
            <a:r>
              <a:rPr lang="en-US" dirty="0" smtClean="0"/>
              <a:t>The first duty is based on previous actions. That is, when you make a </a:t>
            </a:r>
            <a:r>
              <a:rPr lang="en-US" b="1" dirty="0" smtClean="0"/>
              <a:t>promise</a:t>
            </a:r>
            <a:r>
              <a:rPr lang="en-US" dirty="0" smtClean="0"/>
              <a:t>, you incur a duty. You also have the duty to repair harm from a previous thing you have done.</a:t>
            </a:r>
            <a:endParaRPr lang="en-US" dirty="0"/>
          </a:p>
        </p:txBody>
      </p:sp>
    </p:spTree>
  </p:cSld>
  <p:clrMapOvr>
    <a:masterClrMapping/>
  </p:clrMapOvr>
  <mc:AlternateContent xmlns:mp="http://schemas.microsoft.com/office/mac/powerpoint/2008/main">
    <mc:Choice Requires="mp">
      <mp:transition>
        <mp:flip dir="d"/>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transition>
        <p:newsflash/>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W.D. Ross’s duties</a:t>
            </a:r>
            <a:endParaRPr lang="en-US" dirty="0"/>
          </a:p>
        </p:txBody>
      </p:sp>
      <p:sp>
        <p:nvSpPr>
          <p:cNvPr id="3" name="Content Placeholder 2"/>
          <p:cNvSpPr>
            <a:spLocks noGrp="1"/>
          </p:cNvSpPr>
          <p:nvPr>
            <p:ph idx="1"/>
          </p:nvPr>
        </p:nvSpPr>
        <p:spPr/>
        <p:txBody>
          <a:bodyPr/>
          <a:lstStyle/>
          <a:p>
            <a:r>
              <a:rPr lang="en-US" dirty="0" smtClean="0"/>
              <a:t>The second duty rests on previous acts of others toward you. That is, </a:t>
            </a:r>
            <a:r>
              <a:rPr lang="en-US" b="1" dirty="0" smtClean="0"/>
              <a:t>gratitude</a:t>
            </a:r>
            <a:r>
              <a:rPr lang="en-US" dirty="0" smtClean="0"/>
              <a:t>.</a:t>
            </a:r>
            <a:endParaRPr lang="en-US" dirty="0"/>
          </a:p>
        </p:txBody>
      </p:sp>
    </p:spTree>
  </p:cSld>
  <p:clrMapOvr>
    <a:masterClrMapping/>
  </p:clrMapOvr>
  <mc:AlternateContent xmlns:mp="http://schemas.microsoft.com/office/mac/powerpoint/2008/main">
    <mc:Choice Requires="mp">
      <mp:transition>
        <mp:flip dir="d"/>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transition>
        <p:newsflash/>
      </p:transition>
    </mc:Fallback>
  </mc:AlternateContent>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W.D. Ross’s duties</a:t>
            </a:r>
            <a:endParaRPr lang="en-US" dirty="0"/>
          </a:p>
        </p:txBody>
      </p:sp>
      <p:sp>
        <p:nvSpPr>
          <p:cNvPr id="3" name="Content Placeholder 2"/>
          <p:cNvSpPr>
            <a:spLocks noGrp="1"/>
          </p:cNvSpPr>
          <p:nvPr>
            <p:ph idx="1"/>
          </p:nvPr>
        </p:nvSpPr>
        <p:spPr/>
        <p:txBody>
          <a:bodyPr/>
          <a:lstStyle/>
          <a:p>
            <a:r>
              <a:rPr lang="en-US" dirty="0" smtClean="0"/>
              <a:t>The third duty rests on preventing the possibility of giving happiness NOT warranted to another person. That is, </a:t>
            </a:r>
            <a:r>
              <a:rPr lang="en-US" b="1" dirty="0" smtClean="0"/>
              <a:t>justice</a:t>
            </a:r>
            <a:r>
              <a:rPr lang="en-US" dirty="0" smtClean="0"/>
              <a:t>.</a:t>
            </a:r>
            <a:endParaRPr lang="en-US" dirty="0"/>
          </a:p>
        </p:txBody>
      </p:sp>
    </p:spTree>
  </p:cSld>
  <p:clrMapOvr>
    <a:masterClrMapping/>
  </p:clrMapOvr>
  <mc:AlternateContent xmlns:mp="http://schemas.microsoft.com/office/mac/powerpoint/2008/main">
    <mc:Choice Requires="mp">
      <mp:transition>
        <mp:flip dir="d"/>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transition>
        <p:newsflash/>
      </p:transition>
    </mc:Fallback>
  </mc:AlternateContent>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W.D. Ross’s duties</a:t>
            </a:r>
            <a:endParaRPr lang="en-US" dirty="0"/>
          </a:p>
        </p:txBody>
      </p:sp>
      <p:sp>
        <p:nvSpPr>
          <p:cNvPr id="3" name="Content Placeholder 2"/>
          <p:cNvSpPr>
            <a:spLocks noGrp="1"/>
          </p:cNvSpPr>
          <p:nvPr>
            <p:ph idx="1"/>
          </p:nvPr>
        </p:nvSpPr>
        <p:spPr/>
        <p:txBody>
          <a:bodyPr/>
          <a:lstStyle/>
          <a:p>
            <a:r>
              <a:rPr lang="en-US" dirty="0" smtClean="0"/>
              <a:t>The fourth duty is acknowledgement that other beings in the world could better their condition based on our actions. That is, </a:t>
            </a:r>
            <a:r>
              <a:rPr lang="en-US" b="1" dirty="0" smtClean="0"/>
              <a:t>beneficence. </a:t>
            </a:r>
            <a:endParaRPr lang="en-US" b="1" dirty="0"/>
          </a:p>
        </p:txBody>
      </p:sp>
    </p:spTree>
  </p:cSld>
  <p:clrMapOvr>
    <a:masterClrMapping/>
  </p:clrMapOvr>
  <mc:AlternateContent xmlns:mp="http://schemas.microsoft.com/office/mac/powerpoint/2008/main">
    <mc:Choice Requires="mp">
      <mp:transition>
        <mp:flip dir="d"/>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transition>
        <p:newsflash/>
      </p:transition>
    </mc:Fallback>
  </mc:AlternateContent>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W.D. Ross’s duties</a:t>
            </a:r>
            <a:endParaRPr lang="en-US" dirty="0"/>
          </a:p>
        </p:txBody>
      </p:sp>
      <p:sp>
        <p:nvSpPr>
          <p:cNvPr id="3" name="Content Placeholder 2"/>
          <p:cNvSpPr>
            <a:spLocks noGrp="1"/>
          </p:cNvSpPr>
          <p:nvPr>
            <p:ph idx="1"/>
          </p:nvPr>
        </p:nvSpPr>
        <p:spPr/>
        <p:txBody>
          <a:bodyPr/>
          <a:lstStyle/>
          <a:p>
            <a:r>
              <a:rPr lang="en-US" dirty="0" smtClean="0"/>
              <a:t>The fifth duty arrives from our ability to improve our own virtue, intelligence or pleasure. That is, </a:t>
            </a:r>
            <a:r>
              <a:rPr lang="en-US" b="1" dirty="0" smtClean="0"/>
              <a:t>self-improvement.</a:t>
            </a:r>
            <a:endParaRPr lang="en-US" b="1" dirty="0"/>
          </a:p>
        </p:txBody>
      </p:sp>
    </p:spTree>
  </p:cSld>
  <p:clrMapOvr>
    <a:masterClrMapping/>
  </p:clrMapOvr>
  <mc:AlternateContent xmlns:mp="http://schemas.microsoft.com/office/mac/powerpoint/2008/main">
    <mc:Choice Requires="mp">
      <mp:transition>
        <mp:flip dir="d"/>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transition>
        <p:newsflash/>
      </p:transition>
    </mc:Fallback>
  </mc:AlternateContent>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W.D. Ross’s duties</a:t>
            </a:r>
            <a:endParaRPr lang="en-US" dirty="0"/>
          </a:p>
        </p:txBody>
      </p:sp>
      <p:sp>
        <p:nvSpPr>
          <p:cNvPr id="3" name="Content Placeholder 2"/>
          <p:cNvSpPr>
            <a:spLocks noGrp="1"/>
          </p:cNvSpPr>
          <p:nvPr>
            <p:ph idx="1"/>
          </p:nvPr>
        </p:nvSpPr>
        <p:spPr/>
        <p:txBody>
          <a:bodyPr/>
          <a:lstStyle/>
          <a:p>
            <a:r>
              <a:rPr lang="en-US" dirty="0" smtClean="0"/>
              <a:t>The sixth duty requires one to avoid harm to others, such as the Hippocratic Oath: “First, Do No Harm.”</a:t>
            </a:r>
            <a:endParaRPr lang="en-US" dirty="0"/>
          </a:p>
        </p:txBody>
      </p:sp>
    </p:spTree>
  </p:cSld>
  <p:clrMapOvr>
    <a:masterClrMapping/>
  </p:clrMapOvr>
  <mc:AlternateContent xmlns:mp="http://schemas.microsoft.com/office/mac/powerpoint/2008/main">
    <mc:Choice Requires="mp">
      <mp:transition>
        <mp:flip dir="d"/>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transition>
        <p:newsflash/>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 theories</a:t>
            </a:r>
            <a:endParaRPr lang="en-US" dirty="0"/>
          </a:p>
        </p:txBody>
      </p:sp>
      <p:sp>
        <p:nvSpPr>
          <p:cNvPr id="3" name="Content Placeholder 2"/>
          <p:cNvSpPr>
            <a:spLocks noGrp="1"/>
          </p:cNvSpPr>
          <p:nvPr>
            <p:ph idx="1"/>
          </p:nvPr>
        </p:nvSpPr>
        <p:spPr/>
        <p:txBody>
          <a:bodyPr/>
          <a:lstStyle/>
          <a:p>
            <a:r>
              <a:rPr lang="en-US" dirty="0" err="1" smtClean="0"/>
              <a:t>Progressivist</a:t>
            </a:r>
            <a:r>
              <a:rPr lang="en-US" dirty="0" smtClean="0"/>
              <a:t> ethics was promoted by Bertrand Russell and John Dewey earlier in the last century.</a:t>
            </a:r>
          </a:p>
          <a:p>
            <a:r>
              <a:rPr lang="en-US" dirty="0" smtClean="0"/>
              <a:t>It posits that what’s right for you may not be right for me, even in similar circumstances.</a:t>
            </a:r>
          </a:p>
          <a:p>
            <a:r>
              <a:rPr lang="en-US" dirty="0" smtClean="0"/>
              <a:t>This is fairly similar to ethical relativism. </a:t>
            </a:r>
            <a:endParaRPr lang="en-US" dirty="0"/>
          </a:p>
        </p:txBody>
      </p:sp>
    </p:spTree>
  </p:cSld>
  <p:clrMapOvr>
    <a:masterClrMapping/>
  </p:clrMapOvr>
  <mc:AlternateContent xmlns:mp="http://schemas.microsoft.com/office/mac/powerpoint/2008/main">
    <mc:Choice Requires="mp">
      <mp:transition>
        <mp:flip dir="d"/>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transition>
        <p:newsflash/>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 theories</a:t>
            </a:r>
            <a:endParaRPr lang="en-US" dirty="0"/>
          </a:p>
        </p:txBody>
      </p:sp>
      <p:sp>
        <p:nvSpPr>
          <p:cNvPr id="3" name="Content Placeholder 2"/>
          <p:cNvSpPr>
            <a:spLocks noGrp="1"/>
          </p:cNvSpPr>
          <p:nvPr>
            <p:ph idx="1"/>
          </p:nvPr>
        </p:nvSpPr>
        <p:spPr/>
        <p:txBody>
          <a:bodyPr/>
          <a:lstStyle/>
          <a:p>
            <a:r>
              <a:rPr lang="en-US" dirty="0" smtClean="0"/>
              <a:t>Related to ethical relativism is situational ethics.</a:t>
            </a:r>
          </a:p>
          <a:p>
            <a:r>
              <a:rPr lang="en-US" b="1" dirty="0" err="1" smtClean="0"/>
              <a:t>Situationalists</a:t>
            </a:r>
            <a:r>
              <a:rPr lang="en-US" b="1" dirty="0" smtClean="0"/>
              <a:t> </a:t>
            </a:r>
            <a:r>
              <a:rPr lang="en-US" dirty="0" smtClean="0"/>
              <a:t>believe decisions should be made ad hoc, on a case-by-case basis.</a:t>
            </a:r>
          </a:p>
          <a:p>
            <a:r>
              <a:rPr lang="en-US" dirty="0" smtClean="0"/>
              <a:t>A danger in this is the possibility of letting rationalization, prejudice or emotion sway the decision-maker.</a:t>
            </a:r>
          </a:p>
          <a:p>
            <a:r>
              <a:rPr lang="en-US" dirty="0" smtClean="0"/>
              <a:t>Nevertheless, it is a popular ethical approach nowadays.</a:t>
            </a:r>
            <a:endParaRPr lang="en-US" dirty="0"/>
          </a:p>
        </p:txBody>
      </p:sp>
    </p:spTree>
  </p:cSld>
  <p:clrMapOvr>
    <a:masterClrMapping/>
  </p:clrMapOvr>
  <mc:AlternateContent xmlns:mp="http://schemas.microsoft.com/office/mac/powerpoint/2008/main">
    <mc:Choice Requires="mp">
      <mp:transition>
        <mp:flip dir="d"/>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transition>
        <p:newsflash/>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 theories</a:t>
            </a:r>
            <a:endParaRPr lang="en-US" dirty="0"/>
          </a:p>
        </p:txBody>
      </p:sp>
      <p:sp>
        <p:nvSpPr>
          <p:cNvPr id="3" name="Content Placeholder 2"/>
          <p:cNvSpPr>
            <a:spLocks noGrp="1"/>
          </p:cNvSpPr>
          <p:nvPr>
            <p:ph idx="1"/>
          </p:nvPr>
        </p:nvSpPr>
        <p:spPr>
          <a:xfrm>
            <a:off x="914401" y="1783560"/>
            <a:ext cx="5638800" cy="4572000"/>
          </a:xfrm>
        </p:spPr>
        <p:txBody>
          <a:bodyPr/>
          <a:lstStyle/>
          <a:p>
            <a:r>
              <a:rPr lang="en-US" dirty="0" smtClean="0"/>
              <a:t>We already noted that Socrates was the founder of ethical philosophy.</a:t>
            </a:r>
          </a:p>
          <a:p>
            <a:r>
              <a:rPr lang="en-US" dirty="0" smtClean="0"/>
              <a:t>He though we could discover ethical guidelines by personal reflection.</a:t>
            </a:r>
          </a:p>
          <a:p>
            <a:r>
              <a:rPr lang="en-US" dirty="0" smtClean="0"/>
              <a:t>He tried to help his students to develop their ideas through a question/answer discussion.</a:t>
            </a:r>
            <a:endParaRPr lang="en-US" dirty="0"/>
          </a:p>
        </p:txBody>
      </p:sp>
      <p:pic>
        <p:nvPicPr>
          <p:cNvPr id="4" name="Picture 3" descr="socrates.gif"/>
          <p:cNvPicPr>
            <a:picLocks noChangeAspect="1"/>
          </p:cNvPicPr>
          <p:nvPr/>
        </p:nvPicPr>
        <p:blipFill>
          <a:blip r:embed="rId2"/>
          <a:stretch>
            <a:fillRect/>
          </a:stretch>
        </p:blipFill>
        <p:spPr>
          <a:xfrm>
            <a:off x="6553200" y="1981200"/>
            <a:ext cx="1865267" cy="2239600"/>
          </a:xfrm>
          <a:prstGeom prst="rect">
            <a:avLst/>
          </a:prstGeom>
        </p:spPr>
      </p:pic>
    </p:spTree>
  </p:cSld>
  <p:clrMapOvr>
    <a:masterClrMapping/>
  </p:clrMapOvr>
  <mc:AlternateContent xmlns:mp="http://schemas.microsoft.com/office/mac/powerpoint/2008/main">
    <mc:Choice Requires="mp">
      <mp:transition>
        <mp:flip dir="d"/>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transition>
        <p:newsflash/>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 theories</a:t>
            </a:r>
            <a:endParaRPr lang="en-US" dirty="0"/>
          </a:p>
        </p:txBody>
      </p:sp>
      <p:sp>
        <p:nvSpPr>
          <p:cNvPr id="3" name="Content Placeholder 2"/>
          <p:cNvSpPr>
            <a:spLocks noGrp="1"/>
          </p:cNvSpPr>
          <p:nvPr>
            <p:ph idx="1"/>
          </p:nvPr>
        </p:nvSpPr>
        <p:spPr/>
        <p:txBody>
          <a:bodyPr/>
          <a:lstStyle/>
          <a:p>
            <a:r>
              <a:rPr lang="en-US" dirty="0" smtClean="0"/>
              <a:t>Situational ethicists would argue against studying ethical standards.</a:t>
            </a:r>
          </a:p>
          <a:p>
            <a:r>
              <a:rPr lang="en-US" dirty="0" smtClean="0"/>
              <a:t>In making decisions this way, we we rely on whatever we can from our past. </a:t>
            </a:r>
          </a:p>
          <a:p>
            <a:r>
              <a:rPr lang="en-US" dirty="0" smtClean="0"/>
              <a:t>Our decisions as mass media practitioners will be difficult to defend based on such choices.</a:t>
            </a:r>
            <a:endParaRPr lang="en-US" dirty="0"/>
          </a:p>
        </p:txBody>
      </p:sp>
    </p:spTree>
  </p:cSld>
  <p:clrMapOvr>
    <a:masterClrMapping/>
  </p:clrMapOvr>
  <mc:AlternateContent xmlns:mp="http://schemas.microsoft.com/office/mac/powerpoint/2008/main">
    <mc:Choice Requires="mp">
      <mp:transition>
        <mp:flip dir="d"/>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transition>
        <p:newsflash/>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 theories</a:t>
            </a:r>
            <a:endParaRPr lang="en-US" dirty="0"/>
          </a:p>
        </p:txBody>
      </p:sp>
      <p:sp>
        <p:nvSpPr>
          <p:cNvPr id="3" name="Content Placeholder 2"/>
          <p:cNvSpPr>
            <a:spLocks noGrp="1"/>
          </p:cNvSpPr>
          <p:nvPr>
            <p:ph idx="1"/>
          </p:nvPr>
        </p:nvSpPr>
        <p:spPr/>
        <p:txBody>
          <a:bodyPr/>
          <a:lstStyle/>
          <a:p>
            <a:pPr>
              <a:buNone/>
            </a:pPr>
            <a:r>
              <a:rPr lang="en-US" dirty="0" smtClean="0"/>
              <a:t>So in short except for ethical relativism, we can sort ethical theories into three groups:</a:t>
            </a:r>
          </a:p>
          <a:p>
            <a:r>
              <a:rPr lang="en-US" dirty="0" smtClean="0"/>
              <a:t>deontological;</a:t>
            </a:r>
          </a:p>
          <a:p>
            <a:r>
              <a:rPr lang="en-US" dirty="0" smtClean="0"/>
              <a:t>teleological;</a:t>
            </a:r>
          </a:p>
          <a:p>
            <a:r>
              <a:rPr lang="en-US" dirty="0" smtClean="0"/>
              <a:t>virtue-based.</a:t>
            </a:r>
            <a:endParaRPr lang="en-US" dirty="0"/>
          </a:p>
        </p:txBody>
      </p:sp>
    </p:spTree>
  </p:cSld>
  <p:clrMapOvr>
    <a:masterClrMapping/>
  </p:clrMapOvr>
  <mc:AlternateContent xmlns:mp="http://schemas.microsoft.com/office/mac/powerpoint/2008/main">
    <mc:Choice Requires="mp">
      <mp:transition>
        <mp:flip dir="d"/>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transition>
        <p:newsflash/>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 theories</a:t>
            </a:r>
            <a:endParaRPr lang="en-US" dirty="0"/>
          </a:p>
        </p:txBody>
      </p:sp>
      <p:sp>
        <p:nvSpPr>
          <p:cNvPr id="3" name="Content Placeholder 2"/>
          <p:cNvSpPr>
            <a:spLocks noGrp="1"/>
          </p:cNvSpPr>
          <p:nvPr>
            <p:ph idx="1"/>
          </p:nvPr>
        </p:nvSpPr>
        <p:spPr/>
        <p:txBody>
          <a:bodyPr/>
          <a:lstStyle/>
          <a:p>
            <a:r>
              <a:rPr lang="en-US" dirty="0" smtClean="0"/>
              <a:t>Deontological, from Greek </a:t>
            </a:r>
            <a:r>
              <a:rPr lang="en-US" i="1" dirty="0" err="1" smtClean="0"/>
              <a:t>deon</a:t>
            </a:r>
            <a:r>
              <a:rPr lang="en-US" dirty="0" smtClean="0"/>
              <a:t>, or duty, is non-</a:t>
            </a:r>
            <a:r>
              <a:rPr lang="en-US" dirty="0" err="1" smtClean="0"/>
              <a:t>consequentialist</a:t>
            </a:r>
            <a:r>
              <a:rPr lang="en-US" dirty="0" smtClean="0"/>
              <a:t>. </a:t>
            </a:r>
          </a:p>
          <a:p>
            <a:r>
              <a:rPr lang="en-US" dirty="0" smtClean="0"/>
              <a:t>Our behavior should be based on certain universal principles. </a:t>
            </a:r>
            <a:endParaRPr lang="en-US" dirty="0"/>
          </a:p>
        </p:txBody>
      </p:sp>
    </p:spTree>
  </p:cSld>
  <p:clrMapOvr>
    <a:masterClrMapping/>
  </p:clrMapOvr>
  <mc:AlternateContent xmlns:mp="http://schemas.microsoft.com/office/mac/powerpoint/2008/main">
    <mc:Choice Requires="mp">
      <mp:transition>
        <mp:flip dir="d"/>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transition>
        <p:newsflash/>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 theories</a:t>
            </a:r>
            <a:endParaRPr lang="en-US" dirty="0"/>
          </a:p>
        </p:txBody>
      </p:sp>
      <p:sp>
        <p:nvSpPr>
          <p:cNvPr id="3" name="Content Placeholder 2"/>
          <p:cNvSpPr>
            <a:spLocks noGrp="1"/>
          </p:cNvSpPr>
          <p:nvPr>
            <p:ph idx="1"/>
          </p:nvPr>
        </p:nvSpPr>
        <p:spPr/>
        <p:txBody>
          <a:bodyPr/>
          <a:lstStyle/>
          <a:p>
            <a:r>
              <a:rPr lang="en-US" dirty="0" smtClean="0"/>
              <a:t>Is Robin Hood a hero or a villain? Villain, would say the deontologists, because stealing is never justified.</a:t>
            </a:r>
          </a:p>
          <a:p>
            <a:r>
              <a:rPr lang="en-US" dirty="0" smtClean="0"/>
              <a:t>Could a reporter use deception to uncover a good story? Could a producer use sex and violence to gain more viewers? NO.</a:t>
            </a:r>
          </a:p>
          <a:p>
            <a:r>
              <a:rPr lang="en-US" dirty="0" smtClean="0"/>
              <a:t>Not surprisingly, this approach is unpopular among media practitioners.</a:t>
            </a:r>
          </a:p>
        </p:txBody>
      </p:sp>
    </p:spTree>
  </p:cSld>
  <p:clrMapOvr>
    <a:masterClrMapping/>
  </p:clrMapOvr>
  <mc:AlternateContent xmlns:mp="http://schemas.microsoft.com/office/mac/powerpoint/2008/main">
    <mc:Choice Requires="mp">
      <mp:transition>
        <mp:flip dir="d"/>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transition>
        <p:newsflash/>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 theories</a:t>
            </a:r>
            <a:endParaRPr lang="en-US" dirty="0"/>
          </a:p>
        </p:txBody>
      </p:sp>
      <p:sp>
        <p:nvSpPr>
          <p:cNvPr id="3" name="Content Placeholder 2"/>
          <p:cNvSpPr>
            <a:spLocks noGrp="1"/>
          </p:cNvSpPr>
          <p:nvPr>
            <p:ph idx="1"/>
          </p:nvPr>
        </p:nvSpPr>
        <p:spPr/>
        <p:txBody>
          <a:bodyPr/>
          <a:lstStyle/>
          <a:p>
            <a:r>
              <a:rPr lang="en-US" dirty="0" smtClean="0"/>
              <a:t>On the plus side, deontological systems do set up concrete rules, few exceptions, and predictable ethical choices.</a:t>
            </a:r>
          </a:p>
          <a:p>
            <a:r>
              <a:rPr lang="en-US" dirty="0" smtClean="0"/>
              <a:t>The problem is deciding when to make exceptions.</a:t>
            </a:r>
            <a:endParaRPr lang="en-US" dirty="0"/>
          </a:p>
        </p:txBody>
      </p:sp>
    </p:spTree>
  </p:cSld>
  <p:clrMapOvr>
    <a:masterClrMapping/>
  </p:clrMapOvr>
  <mc:AlternateContent xmlns:mp="http://schemas.microsoft.com/office/mac/powerpoint/2008/main">
    <mc:Choice Requires="mp">
      <mp:transition>
        <mp:flip dir="d"/>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transition>
        <p:newsflash/>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 theories</a:t>
            </a:r>
            <a:endParaRPr lang="en-US" dirty="0"/>
          </a:p>
        </p:txBody>
      </p:sp>
      <p:sp>
        <p:nvSpPr>
          <p:cNvPr id="3" name="Content Placeholder 2"/>
          <p:cNvSpPr>
            <a:spLocks noGrp="1"/>
          </p:cNvSpPr>
          <p:nvPr>
            <p:ph idx="1"/>
          </p:nvPr>
        </p:nvSpPr>
        <p:spPr/>
        <p:txBody>
          <a:bodyPr/>
          <a:lstStyle/>
          <a:p>
            <a:r>
              <a:rPr lang="en-US" dirty="0" smtClean="0"/>
              <a:t>Teleological, or consequence-based systems, asks not if an approach is right or wrong, but if it leads to good consequences.</a:t>
            </a:r>
          </a:p>
          <a:p>
            <a:r>
              <a:rPr lang="en-US" dirty="0" smtClean="0"/>
              <a:t>This means “greatest good for greatest number.” </a:t>
            </a:r>
          </a:p>
          <a:p>
            <a:r>
              <a:rPr lang="en-US" dirty="0" smtClean="0"/>
              <a:t>In media, we call it “public’s right to know,” or “public interest.”</a:t>
            </a:r>
            <a:endParaRPr lang="en-US" dirty="0"/>
          </a:p>
        </p:txBody>
      </p:sp>
    </p:spTree>
  </p:cSld>
  <p:clrMapOvr>
    <a:masterClrMapping/>
  </p:clrMapOvr>
  <mc:AlternateContent xmlns:mp="http://schemas.microsoft.com/office/mac/powerpoint/2008/main">
    <mc:Choice Requires="mp">
      <mp:transition>
        <mp:flip dir="d"/>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transition>
        <p:newsflash/>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 theories</a:t>
            </a:r>
            <a:endParaRPr lang="en-US" dirty="0"/>
          </a:p>
        </p:txBody>
      </p:sp>
      <p:sp>
        <p:nvSpPr>
          <p:cNvPr id="3" name="Content Placeholder 2"/>
          <p:cNvSpPr>
            <a:spLocks noGrp="1"/>
          </p:cNvSpPr>
          <p:nvPr>
            <p:ph idx="1"/>
          </p:nvPr>
        </p:nvSpPr>
        <p:spPr/>
        <p:txBody>
          <a:bodyPr/>
          <a:lstStyle/>
          <a:p>
            <a:r>
              <a:rPr lang="en-US" dirty="0" smtClean="0"/>
              <a:t>But teleological systems also emphasize minimizing harm. </a:t>
            </a:r>
          </a:p>
          <a:p>
            <a:r>
              <a:rPr lang="en-US" dirty="0" smtClean="0"/>
              <a:t>For example, we might publish </a:t>
            </a:r>
            <a:r>
              <a:rPr lang="en-US" dirty="0" err="1" smtClean="0"/>
              <a:t>DUIs</a:t>
            </a:r>
            <a:r>
              <a:rPr lang="en-US" dirty="0" smtClean="0"/>
              <a:t>, but we wouldn’t include pictures and details about the persons so charged—even if it would attract more readers.</a:t>
            </a:r>
            <a:endParaRPr lang="en-US" dirty="0"/>
          </a:p>
        </p:txBody>
      </p:sp>
    </p:spTree>
  </p:cSld>
  <p:clrMapOvr>
    <a:masterClrMapping/>
  </p:clrMapOvr>
  <mc:AlternateContent xmlns:mp="http://schemas.microsoft.com/office/mac/powerpoint/2008/main">
    <mc:Choice Requires="mp">
      <mp:transition>
        <mp:flip dir="d"/>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transition>
        <p:newsflash/>
      </p:transition>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 theories</a:t>
            </a:r>
            <a:endParaRPr lang="en-US" dirty="0"/>
          </a:p>
        </p:txBody>
      </p:sp>
      <p:sp>
        <p:nvSpPr>
          <p:cNvPr id="3" name="Content Placeholder 2"/>
          <p:cNvSpPr>
            <a:spLocks noGrp="1"/>
          </p:cNvSpPr>
          <p:nvPr>
            <p:ph idx="1"/>
          </p:nvPr>
        </p:nvSpPr>
        <p:spPr/>
        <p:txBody>
          <a:bodyPr/>
          <a:lstStyle/>
          <a:p>
            <a:r>
              <a:rPr lang="en-US" dirty="0" smtClean="0"/>
              <a:t>Teleological systems offer more flexibility.</a:t>
            </a:r>
          </a:p>
          <a:p>
            <a:r>
              <a:rPr lang="en-US" dirty="0" smtClean="0"/>
              <a:t>But they do rest on our ability to predict consequences. </a:t>
            </a:r>
          </a:p>
          <a:p>
            <a:r>
              <a:rPr lang="en-US" dirty="0" smtClean="0"/>
              <a:t>They also may reflect the tyranny of the majority. For example, “greatest good for greatest number” would suggest no television programming for minorities.</a:t>
            </a:r>
            <a:endParaRPr lang="en-US" dirty="0"/>
          </a:p>
        </p:txBody>
      </p:sp>
    </p:spTree>
  </p:cSld>
  <p:clrMapOvr>
    <a:masterClrMapping/>
  </p:clrMapOvr>
  <mc:AlternateContent xmlns:mp="http://schemas.microsoft.com/office/mac/powerpoint/2008/main">
    <mc:Choice Requires="mp">
      <mp:transition>
        <mp:flip dir="d"/>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transition>
        <p:newsflash/>
      </p:transition>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 theories</a:t>
            </a:r>
            <a:endParaRPr lang="en-US" dirty="0"/>
          </a:p>
        </p:txBody>
      </p:sp>
      <p:sp>
        <p:nvSpPr>
          <p:cNvPr id="3" name="Content Placeholder 2"/>
          <p:cNvSpPr>
            <a:spLocks noGrp="1"/>
          </p:cNvSpPr>
          <p:nvPr>
            <p:ph idx="1"/>
          </p:nvPr>
        </p:nvSpPr>
        <p:spPr/>
        <p:txBody>
          <a:bodyPr/>
          <a:lstStyle/>
          <a:p>
            <a:r>
              <a:rPr lang="en-US" dirty="0" smtClean="0"/>
              <a:t>Virtue theories set up standards of behavior.</a:t>
            </a:r>
          </a:p>
          <a:p>
            <a:r>
              <a:rPr lang="en-US" dirty="0" smtClean="0"/>
              <a:t>Developing quality of character will produce ethical behavior. Hard to do!</a:t>
            </a:r>
          </a:p>
          <a:p>
            <a:r>
              <a:rPr lang="en-US" dirty="0" smtClean="0"/>
              <a:t>The Golden Mean does offer a good compromise. But sometimes compromise is not possible. Sometimes there is no middle ground.</a:t>
            </a:r>
          </a:p>
          <a:p>
            <a:r>
              <a:rPr lang="en-US" dirty="0" smtClean="0"/>
              <a:t>“Love your neighbor” may not give just treatment to those who deserve it. </a:t>
            </a:r>
            <a:endParaRPr lang="en-US" dirty="0"/>
          </a:p>
        </p:txBody>
      </p:sp>
    </p:spTree>
  </p:cSld>
  <p:clrMapOvr>
    <a:masterClrMapping/>
  </p:clrMapOvr>
  <mc:AlternateContent xmlns:mp="http://schemas.microsoft.com/office/mac/powerpoint/2008/main">
    <mc:Choice Requires="mp">
      <mp:transition>
        <mp:flip dir="d"/>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transition>
        <p:newsflash/>
      </p:transition>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 theories</a:t>
            </a:r>
            <a:endParaRPr lang="en-US" dirty="0"/>
          </a:p>
        </p:txBody>
      </p:sp>
      <p:sp>
        <p:nvSpPr>
          <p:cNvPr id="3" name="Content Placeholder 2"/>
          <p:cNvSpPr>
            <a:spLocks noGrp="1"/>
          </p:cNvSpPr>
          <p:nvPr>
            <p:ph idx="1"/>
          </p:nvPr>
        </p:nvSpPr>
        <p:spPr/>
        <p:txBody>
          <a:bodyPr/>
          <a:lstStyle/>
          <a:p>
            <a:r>
              <a:rPr lang="en-US" dirty="0" smtClean="0"/>
              <a:t>Can we base our ethics on principle? Or are </a:t>
            </a:r>
            <a:r>
              <a:rPr lang="en-US" dirty="0" smtClean="0">
                <a:hlinkClick r:id="rId2"/>
              </a:rPr>
              <a:t>we all egoists, </a:t>
            </a:r>
            <a:r>
              <a:rPr lang="en-US" dirty="0" smtClean="0"/>
              <a:t>as </a:t>
            </a:r>
            <a:r>
              <a:rPr lang="en-US" dirty="0" err="1" smtClean="0"/>
              <a:t>Ayn</a:t>
            </a:r>
            <a:r>
              <a:rPr lang="en-US" dirty="0" smtClean="0"/>
              <a:t> Rand might have said? </a:t>
            </a:r>
            <a:r>
              <a:rPr lang="en-US" sz="1400" dirty="0" smtClean="0"/>
              <a:t>[http://</a:t>
            </a:r>
            <a:r>
              <a:rPr lang="en-US" sz="1400" dirty="0" err="1" smtClean="0"/>
              <a:t>www.youtube.com/watch?v</a:t>
            </a:r>
            <a:r>
              <a:rPr lang="en-US" sz="1400" dirty="0" smtClean="0"/>
              <a:t>=HCHu1E0ca4E]</a:t>
            </a:r>
          </a:p>
          <a:p>
            <a:r>
              <a:rPr lang="en-US" dirty="0" smtClean="0"/>
              <a:t>Is the “Joey” character on “Friends” right? </a:t>
            </a:r>
            <a:r>
              <a:rPr lang="en-US" dirty="0" smtClean="0">
                <a:hlinkClick r:id="rId3"/>
              </a:rPr>
              <a:t>Or….</a:t>
            </a:r>
            <a:r>
              <a:rPr lang="en-US" dirty="0" smtClean="0"/>
              <a:t> [</a:t>
            </a:r>
            <a:r>
              <a:rPr lang="en-US" sz="1400" dirty="0" smtClean="0"/>
              <a:t>http://</a:t>
            </a:r>
            <a:r>
              <a:rPr lang="en-US" sz="1400" dirty="0" err="1" smtClean="0"/>
              <a:t>www.youtube.com/watch?v</a:t>
            </a:r>
            <a:r>
              <a:rPr lang="en-US" sz="1400" dirty="0" smtClean="0"/>
              <a:t>=</a:t>
            </a:r>
            <a:r>
              <a:rPr lang="en-US" sz="1400" dirty="0" err="1" smtClean="0"/>
              <a:t>irTolXyHzcI&amp;feature</a:t>
            </a:r>
            <a:r>
              <a:rPr lang="en-US" sz="1400" dirty="0" smtClean="0"/>
              <a:t>=related]</a:t>
            </a:r>
          </a:p>
        </p:txBody>
      </p:sp>
    </p:spTree>
  </p:cSld>
  <p:clrMapOvr>
    <a:masterClrMapping/>
  </p:clrMapOvr>
  <mc:AlternateContent xmlns:mp="http://schemas.microsoft.com/office/mac/powerpoint/2008/main">
    <mc:Choice Requires="mp">
      <mp:transition>
        <mp:flip dir="d"/>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transition>
        <p:newsflash/>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 theories</a:t>
            </a:r>
            <a:endParaRPr lang="en-US" dirty="0"/>
          </a:p>
        </p:txBody>
      </p:sp>
      <p:sp>
        <p:nvSpPr>
          <p:cNvPr id="3" name="Content Placeholder 2"/>
          <p:cNvSpPr>
            <a:spLocks noGrp="1"/>
          </p:cNvSpPr>
          <p:nvPr>
            <p:ph idx="1"/>
          </p:nvPr>
        </p:nvSpPr>
        <p:spPr/>
        <p:txBody>
          <a:bodyPr/>
          <a:lstStyle/>
          <a:p>
            <a:r>
              <a:rPr lang="en-US" dirty="0" smtClean="0"/>
              <a:t>Socrates seemed to place way too much faith in human ability to formulate guidelines on their own, given the world’s complexity.</a:t>
            </a:r>
          </a:p>
          <a:p>
            <a:r>
              <a:rPr lang="en-US" dirty="0" smtClean="0"/>
              <a:t>Plato was Socrates’ student. He told us Soc existed, as the great man himself wrote nothing down.</a:t>
            </a:r>
          </a:p>
          <a:p>
            <a:r>
              <a:rPr lang="en-US" dirty="0" smtClean="0"/>
              <a:t>Socrates would not get tenure in today’s universities!</a:t>
            </a:r>
            <a:endParaRPr lang="en-US" dirty="0"/>
          </a:p>
        </p:txBody>
      </p:sp>
    </p:spTree>
  </p:cSld>
  <p:clrMapOvr>
    <a:masterClrMapping/>
  </p:clrMapOvr>
  <mc:AlternateContent xmlns:mp="http://schemas.microsoft.com/office/mac/powerpoint/2008/main">
    <mc:Choice Requires="mp">
      <mp:transition>
        <mp:flip dir="d"/>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transition>
        <p:newsflash/>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 theories</a:t>
            </a:r>
            <a:endParaRPr lang="en-US" dirty="0"/>
          </a:p>
        </p:txBody>
      </p:sp>
      <p:sp>
        <p:nvSpPr>
          <p:cNvPr id="3" name="Content Placeholder 2"/>
          <p:cNvSpPr>
            <a:spLocks noGrp="1"/>
          </p:cNvSpPr>
          <p:nvPr>
            <p:ph idx="1"/>
          </p:nvPr>
        </p:nvSpPr>
        <p:spPr/>
        <p:txBody>
          <a:bodyPr/>
          <a:lstStyle/>
          <a:p>
            <a:r>
              <a:rPr lang="en-US" dirty="0" smtClean="0"/>
              <a:t>Plato said “the good” was independent of culture or opinion.</a:t>
            </a:r>
          </a:p>
          <a:p>
            <a:r>
              <a:rPr lang="en-US" dirty="0" smtClean="0"/>
              <a:t>Virtue was the courage to uphold the good despite public opinion.</a:t>
            </a:r>
          </a:p>
          <a:p>
            <a:r>
              <a:rPr lang="en-US" dirty="0" smtClean="0"/>
              <a:t>You would do something for “the greater good,” despite punishment or ridicule.</a:t>
            </a:r>
          </a:p>
          <a:p>
            <a:r>
              <a:rPr lang="en-US" dirty="0" smtClean="0"/>
              <a:t>Many editors argue “the greater good” as a rationale for their decisions.</a:t>
            </a:r>
            <a:endParaRPr lang="en-US" dirty="0"/>
          </a:p>
        </p:txBody>
      </p:sp>
    </p:spTree>
  </p:cSld>
  <p:clrMapOvr>
    <a:masterClrMapping/>
  </p:clrMapOvr>
  <mc:AlternateContent xmlns:mp="http://schemas.microsoft.com/office/mac/powerpoint/2008/main">
    <mc:Choice Requires="mp">
      <mp:transition>
        <mp:flip dir="d"/>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transition>
        <p:newsflash/>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 theories</a:t>
            </a:r>
            <a:endParaRPr lang="en-US" dirty="0"/>
          </a:p>
        </p:txBody>
      </p:sp>
      <p:sp>
        <p:nvSpPr>
          <p:cNvPr id="3" name="Content Placeholder 2"/>
          <p:cNvSpPr>
            <a:spLocks noGrp="1"/>
          </p:cNvSpPr>
          <p:nvPr>
            <p:ph idx="1"/>
          </p:nvPr>
        </p:nvSpPr>
        <p:spPr>
          <a:xfrm>
            <a:off x="914400" y="1783560"/>
            <a:ext cx="6172200" cy="4572000"/>
          </a:xfrm>
        </p:spPr>
        <p:txBody>
          <a:bodyPr/>
          <a:lstStyle/>
          <a:p>
            <a:r>
              <a:rPr lang="en-US" dirty="0" smtClean="0"/>
              <a:t>Aristotle, Plato’s student, was more practical.</a:t>
            </a:r>
          </a:p>
          <a:p>
            <a:r>
              <a:rPr lang="en-US" dirty="0" smtClean="0"/>
              <a:t>Aristotle said the means were important, and that the ends don’t justify the means.</a:t>
            </a:r>
          </a:p>
          <a:p>
            <a:r>
              <a:rPr lang="en-US" dirty="0" smtClean="0"/>
              <a:t>Therefore, in the </a:t>
            </a:r>
            <a:r>
              <a:rPr lang="en-US" dirty="0" err="1" smtClean="0"/>
              <a:t>Heitz</a:t>
            </a:r>
            <a:r>
              <a:rPr lang="en-US" dirty="0" smtClean="0"/>
              <a:t> dilemma, he would argue against stealing, even if the ends were good.</a:t>
            </a:r>
            <a:endParaRPr lang="en-US" dirty="0"/>
          </a:p>
        </p:txBody>
      </p:sp>
      <p:pic>
        <p:nvPicPr>
          <p:cNvPr id="4" name="Picture 3" descr="aristotle.jpeg"/>
          <p:cNvPicPr>
            <a:picLocks noChangeAspect="1"/>
          </p:cNvPicPr>
          <p:nvPr/>
        </p:nvPicPr>
        <p:blipFill>
          <a:blip r:embed="rId2"/>
          <a:stretch>
            <a:fillRect/>
          </a:stretch>
        </p:blipFill>
        <p:spPr>
          <a:xfrm>
            <a:off x="7086600" y="2044700"/>
            <a:ext cx="1409700" cy="1841500"/>
          </a:xfrm>
          <a:prstGeom prst="rect">
            <a:avLst/>
          </a:prstGeom>
        </p:spPr>
      </p:pic>
    </p:spTree>
  </p:cSld>
  <p:clrMapOvr>
    <a:masterClrMapping/>
  </p:clrMapOvr>
  <mc:AlternateContent xmlns:mp="http://schemas.microsoft.com/office/mac/powerpoint/2008/main">
    <mc:Choice Requires="mp">
      <mp:transition>
        <mp:flip dir="d"/>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transition>
        <p:newsflash/>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 theories</a:t>
            </a:r>
            <a:endParaRPr lang="en-US" dirty="0"/>
          </a:p>
        </p:txBody>
      </p:sp>
      <p:sp>
        <p:nvSpPr>
          <p:cNvPr id="3" name="Content Placeholder 2"/>
          <p:cNvSpPr>
            <a:spLocks noGrp="1"/>
          </p:cNvSpPr>
          <p:nvPr>
            <p:ph idx="1"/>
          </p:nvPr>
        </p:nvSpPr>
        <p:spPr/>
        <p:txBody>
          <a:bodyPr/>
          <a:lstStyle/>
          <a:p>
            <a:r>
              <a:rPr lang="en-US" dirty="0" smtClean="0"/>
              <a:t>Aristotle offered the Golden Mean:</a:t>
            </a:r>
          </a:p>
          <a:p>
            <a:pPr>
              <a:buNone/>
            </a:pPr>
            <a:r>
              <a:rPr lang="en-US" dirty="0" smtClean="0"/>
              <a:t>Correct behavior can be found between extremes.</a:t>
            </a:r>
          </a:p>
          <a:p>
            <a:r>
              <a:rPr lang="en-US" dirty="0" smtClean="0"/>
              <a:t>For instance, courage is the middle ground between cowardice and foolhardiness.</a:t>
            </a:r>
          </a:p>
          <a:p>
            <a:r>
              <a:rPr lang="en-US" dirty="0" smtClean="0"/>
              <a:t>Pride is a virtue, if between vanity and self-desecration.</a:t>
            </a:r>
          </a:p>
          <a:p>
            <a:r>
              <a:rPr lang="en-US" dirty="0" smtClean="0"/>
              <a:t>The Golden Mean sounds a lot like the journalism virtue of “fairness.”</a:t>
            </a:r>
            <a:endParaRPr lang="en-US" dirty="0"/>
          </a:p>
        </p:txBody>
      </p:sp>
    </p:spTree>
  </p:cSld>
  <p:clrMapOvr>
    <a:masterClrMapping/>
  </p:clrMapOvr>
  <mc:AlternateContent xmlns:mp="http://schemas.microsoft.com/office/mac/powerpoint/2008/main">
    <mc:Choice Requires="mp">
      <mp:transition>
        <mp:flip dir="d"/>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transition>
        <p:newsflash/>
      </p:transition>
    </mc:Fallback>
  </mc:AlternateContent>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 theories</a:t>
            </a:r>
            <a:endParaRPr lang="en-US" dirty="0"/>
          </a:p>
        </p:txBody>
      </p:sp>
      <p:sp>
        <p:nvSpPr>
          <p:cNvPr id="3" name="Content Placeholder 2"/>
          <p:cNvSpPr>
            <a:spLocks noGrp="1"/>
          </p:cNvSpPr>
          <p:nvPr>
            <p:ph idx="1"/>
          </p:nvPr>
        </p:nvSpPr>
        <p:spPr/>
        <p:txBody>
          <a:bodyPr/>
          <a:lstStyle/>
          <a:p>
            <a:r>
              <a:rPr lang="en-US" dirty="0" smtClean="0"/>
              <a:t>The Golden Mean, for example, would tell us to ban tobacco ads from television, but not from magazines.</a:t>
            </a:r>
          </a:p>
          <a:p>
            <a:r>
              <a:rPr lang="en-US" dirty="0" smtClean="0"/>
              <a:t>Some people find the Golden Mean vexing. For example, we ban ALL smoking on campus, not just from certain buildings.</a:t>
            </a:r>
          </a:p>
          <a:p>
            <a:r>
              <a:rPr lang="en-US" dirty="0" smtClean="0"/>
              <a:t>And what about theft or murder? Slavery? The Golden Mean doesn’t seem easy to apply sometimes.</a:t>
            </a:r>
            <a:endParaRPr lang="en-US" dirty="0"/>
          </a:p>
        </p:txBody>
      </p:sp>
    </p:spTree>
  </p:cSld>
  <p:clrMapOvr>
    <a:masterClrMapping/>
  </p:clrMapOvr>
  <mc:AlternateContent xmlns:mp="http://schemas.microsoft.com/office/mac/powerpoint/2008/main">
    <mc:Choice Requires="mp">
      <mp:transition>
        <mp:flip dir="d"/>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transition>
        <p:newsflash/>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ＭＳ ゴシック"/>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ＭＳ ゴシック"/>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Module.thmx</Template>
  <TotalTime>484</TotalTime>
  <Words>2570</Words>
  <Application>Microsoft Macintosh PowerPoint</Application>
  <PresentationFormat>On-screen Show (4:3)</PresentationFormat>
  <Paragraphs>179</Paragraphs>
  <Slides>49</Slides>
  <Notes>0</Notes>
  <HiddenSlides>0</HiddenSlides>
  <MMClips>0</MMClips>
  <ScaleCrop>false</ScaleCrop>
  <HeadingPairs>
    <vt:vector size="4" baseType="variant">
      <vt:variant>
        <vt:lpstr>Design Template</vt:lpstr>
      </vt:variant>
      <vt:variant>
        <vt:i4>1</vt:i4>
      </vt:variant>
      <vt:variant>
        <vt:lpstr>Slide Titles</vt:lpstr>
      </vt:variant>
      <vt:variant>
        <vt:i4>49</vt:i4>
      </vt:variant>
    </vt:vector>
  </HeadingPairs>
  <TitlesOfParts>
    <vt:vector size="50" baseType="lpstr">
      <vt:lpstr>Module</vt:lpstr>
      <vt:lpstr>The great theories</vt:lpstr>
      <vt:lpstr>The great theories</vt:lpstr>
      <vt:lpstr>The great theories</vt:lpstr>
      <vt:lpstr>The great theories</vt:lpstr>
      <vt:lpstr>The great theories</vt:lpstr>
      <vt:lpstr>The great theories</vt:lpstr>
      <vt:lpstr>The great theories</vt:lpstr>
      <vt:lpstr>The great theories</vt:lpstr>
      <vt:lpstr>The great theories</vt:lpstr>
      <vt:lpstr>The great theories</vt:lpstr>
      <vt:lpstr>The great theories</vt:lpstr>
      <vt:lpstr>The great theories</vt:lpstr>
      <vt:lpstr>The great theories</vt:lpstr>
      <vt:lpstr>The great theories</vt:lpstr>
      <vt:lpstr>The great theories</vt:lpstr>
      <vt:lpstr>The great theories</vt:lpstr>
      <vt:lpstr>The great theories</vt:lpstr>
      <vt:lpstr>The great theories</vt:lpstr>
      <vt:lpstr>The great theories</vt:lpstr>
      <vt:lpstr>The great theories</vt:lpstr>
      <vt:lpstr>The great theories</vt:lpstr>
      <vt:lpstr>The great theories</vt:lpstr>
      <vt:lpstr>The great theories</vt:lpstr>
      <vt:lpstr>The great theories</vt:lpstr>
      <vt:lpstr>The great theories</vt:lpstr>
      <vt:lpstr>The great theories</vt:lpstr>
      <vt:lpstr>The great theories</vt:lpstr>
      <vt:lpstr>The great theories</vt:lpstr>
      <vt:lpstr>The great theories</vt:lpstr>
      <vt:lpstr>The great theories</vt:lpstr>
      <vt:lpstr>The great theories</vt:lpstr>
      <vt:lpstr>W.D. Ross’s duties</vt:lpstr>
      <vt:lpstr>W.D. Ross’s duties</vt:lpstr>
      <vt:lpstr>W.D. Ross’s duties</vt:lpstr>
      <vt:lpstr>W.D. Ross’s duties</vt:lpstr>
      <vt:lpstr>W.D. Ross’s duties</vt:lpstr>
      <vt:lpstr>W.D. Ross’s duties</vt:lpstr>
      <vt:lpstr>The great theories</vt:lpstr>
      <vt:lpstr>The great theories</vt:lpstr>
      <vt:lpstr>The great theories</vt:lpstr>
      <vt:lpstr>The great theories</vt:lpstr>
      <vt:lpstr>The great theories</vt:lpstr>
      <vt:lpstr>The great theories</vt:lpstr>
      <vt:lpstr>The great theories</vt:lpstr>
      <vt:lpstr>The great theories</vt:lpstr>
      <vt:lpstr>The great theories</vt:lpstr>
      <vt:lpstr>The great theories</vt:lpstr>
      <vt:lpstr>The great theories</vt:lpstr>
      <vt:lpstr>The great theories</vt:lpstr>
    </vt:vector>
  </TitlesOfParts>
  <Company>NDSU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great theories</dc:title>
  <dc:creator>Ross Collins</dc:creator>
  <cp:lastModifiedBy>Ross Collins</cp:lastModifiedBy>
  <cp:revision>46</cp:revision>
  <dcterms:created xsi:type="dcterms:W3CDTF">2010-10-12T16:38:12Z</dcterms:created>
  <dcterms:modified xsi:type="dcterms:W3CDTF">2010-10-12T17:42:22Z</dcterms:modified>
</cp:coreProperties>
</file>